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0"/>
  </p:notesMasterIdLst>
  <p:sldIdLst>
    <p:sldId id="256" r:id="rId2"/>
    <p:sldId id="284" r:id="rId3"/>
    <p:sldId id="278" r:id="rId4"/>
    <p:sldId id="277" r:id="rId5"/>
    <p:sldId id="281" r:id="rId6"/>
    <p:sldId id="291" r:id="rId7"/>
    <p:sldId id="289" r:id="rId8"/>
    <p:sldId id="294" r:id="rId9"/>
    <p:sldId id="283" r:id="rId10"/>
    <p:sldId id="285" r:id="rId11"/>
    <p:sldId id="258" r:id="rId12"/>
    <p:sldId id="288" r:id="rId13"/>
    <p:sldId id="290" r:id="rId14"/>
    <p:sldId id="295" r:id="rId15"/>
    <p:sldId id="293" r:id="rId16"/>
    <p:sldId id="286" r:id="rId17"/>
    <p:sldId id="275" r:id="rId18"/>
    <p:sldId id="276" r:id="rId19"/>
  </p:sldIdLst>
  <p:sldSz cx="12192000" cy="6858000"/>
  <p:notesSz cx="12192000" cy="6858000"/>
  <p:defaultTextStyle>
    <a:defPPr>
      <a:defRPr lang="ru-RU"/>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6087D39-2040-AA83-6782-E17FAD09B637}">
  <a:tblStyle styleId="{86087D39-2040-AA83-6782-E17FAD09B637}" styleName="Средний стиль 2 — акцент 1">
    <a:wholeTbl>
      <a:tcTxStyle>
        <a:fontRef idx="minor">
          <a:prstClr val="black"/>
        </a:fontRef>
        <a:schemeClr val="dk1"/>
      </a:tcTxStyle>
      <a:tcStyle>
        <a:tcBdr>
          <a:left>
            <a:ln w="12700">
              <a:solidFill>
                <a:schemeClr val="lt1"/>
              </a:solidFill>
            </a:ln>
          </a:left>
          <a:right>
            <a:ln w="12700">
              <a:solidFill>
                <a:schemeClr val="lt1"/>
              </a:solidFill>
            </a:ln>
          </a:right>
          <a:top>
            <a:ln w="12700">
              <a:solidFill>
                <a:schemeClr val="lt1"/>
              </a:solidFill>
            </a:ln>
          </a:top>
          <a:bottom>
            <a:ln w="12700">
              <a:solidFill>
                <a:schemeClr val="lt1"/>
              </a:solidFill>
            </a:ln>
          </a:bottom>
          <a:insideH>
            <a:ln w="12700">
              <a:solidFill>
                <a:schemeClr val="lt1"/>
              </a:solidFill>
            </a:ln>
          </a:insideH>
          <a:insideV>
            <a:ln w="12700">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fill>
          <a:solidFill>
            <a:schemeClr val="accent1">
              <a:tint val="40000"/>
            </a:schemeClr>
          </a:solidFill>
        </a:fill>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a:solidFill>
                <a:schemeClr val="lt1"/>
              </a:solidFill>
            </a:ln>
          </a:top>
        </a:tcBdr>
        <a:fill>
          <a:solidFill>
            <a:schemeClr val="accent1"/>
          </a:solidFill>
        </a:fill>
      </a:tcStyle>
    </a:lastRow>
    <a:seCell>
      <a:tcStyle>
        <a:tcBdr/>
      </a:tcStyle>
    </a:seCell>
    <a:swCell>
      <a:tcStyle>
        <a:tcBdr/>
      </a:tcStyle>
    </a:swCell>
    <a:firstRow>
      <a:tcTxStyle b="on">
        <a:fontRef idx="minor">
          <a:prstClr val="black"/>
        </a:fontRef>
        <a:schemeClr val="lt1"/>
      </a:tcTxStyle>
      <a:tcStyle>
        <a:tcBdr>
          <a:bottom>
            <a:ln w="38100">
              <a:solidFill>
                <a:schemeClr val="lt1"/>
              </a:solidFill>
            </a:ln>
          </a:bottom>
        </a:tcBdr>
        <a:fill>
          <a:solidFill>
            <a:schemeClr val="accent1"/>
          </a:solidFill>
        </a:fill>
      </a:tcStyle>
    </a:firstRow>
    <a:neCell>
      <a:tcStyle>
        <a:tcBdr/>
      </a:tcStyle>
    </a:neCell>
    <a:nwCell>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6978" autoAdjust="0"/>
  </p:normalViewPr>
  <p:slideViewPr>
    <p:cSldViewPr>
      <p:cViewPr varScale="1">
        <p:scale>
          <a:sx n="75" d="100"/>
          <a:sy n="75" d="100"/>
        </p:scale>
        <p:origin x="946" y="43"/>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sp>
        <p:nvSpPr>
          <p:cNvPr id="2" name="Верхний колонтитул 1"/>
          <p:cNvSpPr>
            <a:spLocks noGrp="1"/>
          </p:cNvSpPr>
          <p:nvPr>
            <p:ph type="hdr" sz="quarter"/>
          </p:nvPr>
        </p:nvSpPr>
        <p:spPr bwMode="auto">
          <a:xfrm>
            <a:off x="0" y="0"/>
            <a:ext cx="2971800" cy="458788"/>
          </a:xfrm>
          <a:prstGeom prst="rect">
            <a:avLst/>
          </a:prstGeom>
        </p:spPr>
        <p:txBody>
          <a:bodyPr vert="horz" lIns="91440" tIns="45720" rIns="91440" bIns="45720" rtlCol="0"/>
          <a:lstStyle>
            <a:lvl1pPr algn="l">
              <a:defRPr sz="1200"/>
            </a:lvl1pPr>
          </a:lstStyle>
          <a:p>
            <a:pPr>
              <a:defRPr/>
            </a:pPr>
            <a:endParaRPr lang="ru-RU"/>
          </a:p>
        </p:txBody>
      </p:sp>
      <p:sp>
        <p:nvSpPr>
          <p:cNvPr id="3" name="Дата 2"/>
          <p:cNvSpPr>
            <a:spLocks noGrp="1"/>
          </p:cNvSpPr>
          <p:nvPr>
            <p:ph type="dt" idx="1"/>
          </p:nvPr>
        </p:nvSpPr>
        <p:spPr bwMode="auto">
          <a:xfrm>
            <a:off x="3884613" y="0"/>
            <a:ext cx="2971800" cy="458788"/>
          </a:xfrm>
          <a:prstGeom prst="rect">
            <a:avLst/>
          </a:prstGeom>
        </p:spPr>
        <p:txBody>
          <a:bodyPr vert="horz" lIns="91440" tIns="45720" rIns="91440" bIns="45720" rtlCol="0"/>
          <a:lstStyle>
            <a:lvl1pPr algn="r">
              <a:defRPr sz="1200"/>
            </a:lvl1pPr>
          </a:lstStyle>
          <a:p>
            <a:pPr>
              <a:defRPr/>
            </a:pPr>
            <a:fld id="{F579B47C-2234-4587-B8DF-B707DED5065D}" type="datetimeFigureOut">
              <a:rPr lang="ru-RU"/>
              <a:pPr>
                <a:defRPr/>
              </a:pPr>
              <a:t>17.10.2023</a:t>
            </a:fld>
            <a:endParaRPr lang="ru-RU"/>
          </a:p>
        </p:txBody>
      </p:sp>
      <p:sp>
        <p:nvSpPr>
          <p:cNvPr id="4" name="Образ слайда 3"/>
          <p:cNvSpPr>
            <a:spLocks noGrp="1" noRot="1" noChangeAspect="1"/>
          </p:cNvSpPr>
          <p:nvPr>
            <p:ph type="sldImg" idx="2"/>
          </p:nvPr>
        </p:nvSpPr>
        <p:spPr bwMode="auto">
          <a:xfrm>
            <a:off x="685800" y="1143000"/>
            <a:ext cx="5486400" cy="3086100"/>
          </a:xfrm>
          <a:prstGeom prst="rect">
            <a:avLst/>
          </a:prstGeom>
          <a:noFill/>
          <a:ln w="12700">
            <a:solidFill>
              <a:prstClr val="black"/>
            </a:solidFill>
          </a:ln>
        </p:spPr>
        <p:txBody>
          <a:bodyPr vert="horz" lIns="91440" tIns="45720" rIns="91440" bIns="45720" rtlCol="0" anchor="ctr"/>
          <a:lstStyle/>
          <a:p>
            <a:pPr>
              <a:defRPr/>
            </a:pPr>
            <a:endParaRPr lang="ru-RU"/>
          </a:p>
        </p:txBody>
      </p:sp>
      <p:sp>
        <p:nvSpPr>
          <p:cNvPr id="5" name="Заметки 4"/>
          <p:cNvSpPr>
            <a:spLocks noGrp="1"/>
          </p:cNvSpPr>
          <p:nvPr>
            <p:ph type="body" sz="quarter" idx="3"/>
          </p:nvPr>
        </p:nvSpPr>
        <p:spPr bwMode="auto">
          <a:xfrm>
            <a:off x="685800" y="4400550"/>
            <a:ext cx="5486400" cy="3600450"/>
          </a:xfrm>
          <a:prstGeom prst="rect">
            <a:avLst/>
          </a:prstGeom>
        </p:spPr>
        <p:txBody>
          <a:bodyPr vert="horz" lIns="91440" tIns="45720" rIns="91440" bIns="45720" rtlCol="0"/>
          <a:lstStyle/>
          <a:p>
            <a:pPr lvl="0">
              <a:defRPr/>
            </a:pPr>
            <a:r>
              <a:rPr lang="ru-RU"/>
              <a:t>Образец текста</a:t>
            </a:r>
            <a:endParaRPr/>
          </a:p>
          <a:p>
            <a:pPr lvl="1">
              <a:defRPr/>
            </a:pPr>
            <a:r>
              <a:rPr lang="ru-RU"/>
              <a:t>Второй уровень</a:t>
            </a:r>
            <a:endParaRPr/>
          </a:p>
          <a:p>
            <a:pPr lvl="2">
              <a:defRPr/>
            </a:pPr>
            <a:r>
              <a:rPr lang="ru-RU"/>
              <a:t>Третий уровень</a:t>
            </a:r>
            <a:endParaRPr/>
          </a:p>
          <a:p>
            <a:pPr lvl="3">
              <a:defRPr/>
            </a:pPr>
            <a:r>
              <a:rPr lang="ru-RU"/>
              <a:t>Четвертый уровень</a:t>
            </a:r>
            <a:endParaRPr/>
          </a:p>
          <a:p>
            <a:pPr lvl="4">
              <a:defRPr/>
            </a:pPr>
            <a:r>
              <a:rPr lang="ru-RU"/>
              <a:t>Пятый уровень</a:t>
            </a:r>
            <a:endParaRPr/>
          </a:p>
        </p:txBody>
      </p:sp>
      <p:sp>
        <p:nvSpPr>
          <p:cNvPr id="6" name="Нижний колонтитул 5"/>
          <p:cNvSpPr>
            <a:spLocks noGrp="1"/>
          </p:cNvSpPr>
          <p:nvPr>
            <p:ph type="ftr" sz="quarter" idx="4"/>
          </p:nvPr>
        </p:nvSpPr>
        <p:spPr bwMode="auto">
          <a:xfrm>
            <a:off x="0" y="8685213"/>
            <a:ext cx="2971800" cy="458787"/>
          </a:xfrm>
          <a:prstGeom prst="rect">
            <a:avLst/>
          </a:prstGeom>
        </p:spPr>
        <p:txBody>
          <a:bodyPr vert="horz" lIns="91440" tIns="45720" rIns="91440" bIns="45720" rtlCol="0" anchor="b"/>
          <a:lstStyle>
            <a:lvl1pPr algn="l">
              <a:defRPr sz="1200"/>
            </a:lvl1pPr>
          </a:lstStyle>
          <a:p>
            <a:pPr>
              <a:defRPr/>
            </a:pPr>
            <a:endParaRPr lang="ru-RU"/>
          </a:p>
        </p:txBody>
      </p:sp>
      <p:sp>
        <p:nvSpPr>
          <p:cNvPr id="7" name="Номер слайда 6"/>
          <p:cNvSpPr>
            <a:spLocks noGrp="1"/>
          </p:cNvSpPr>
          <p:nvPr>
            <p:ph type="sldNum" sz="quarter" idx="5"/>
          </p:nvPr>
        </p:nvSpPr>
        <p:spPr bwMode="auto">
          <a:xfrm>
            <a:off x="3884613" y="8685213"/>
            <a:ext cx="2971800" cy="458787"/>
          </a:xfrm>
          <a:prstGeom prst="rect">
            <a:avLst/>
          </a:prstGeom>
        </p:spPr>
        <p:txBody>
          <a:bodyPr vert="horz" lIns="91440" tIns="45720" rIns="91440" bIns="45720" rtlCol="0" anchor="b"/>
          <a:lstStyle>
            <a:lvl1pPr algn="r">
              <a:defRPr sz="1200"/>
            </a:lvl1pPr>
          </a:lstStyle>
          <a:p>
            <a:pPr>
              <a:defRPr/>
            </a:pPr>
            <a:fld id="{22CA34C0-7CAB-456E-B75B-ED6D10F45DA9}" type="slidenum">
              <a:rPr lang="ru-RU"/>
              <a:pPr>
                <a:defRPr/>
              </a:pPr>
              <a:t>‹#›</a:t>
            </a:fld>
            <a:endParaRPr lang="ru-RU"/>
          </a:p>
        </p:txBody>
      </p:sp>
    </p:spTree>
    <p:extLst>
      <p:ext uri="{BB962C8B-B14F-4D97-AF65-F5344CB8AC3E}">
        <p14:creationId xmlns:p14="http://schemas.microsoft.com/office/powerpoint/2010/main" val="3232808809"/>
      </p:ext>
    </p:extLst>
  </p:cSld>
  <p:clrMap bg1="lt1" tx1="dk1" bg2="lt2" tx2="dk2" accent1="accent1" accent2="accent2" accent3="accent3" accent4="accent4" accent5="accent5" accent6="accent6" hlink="hlink" folHlink="folHlink"/>
  <p:notesStyle>
    <a:lvl1pPr marL="0" algn="l" defTabSz="914400">
      <a:defRPr sz="1200">
        <a:solidFill>
          <a:schemeClr val="tx1"/>
        </a:solidFill>
        <a:latin typeface="+mn-lt"/>
        <a:ea typeface="+mn-ea"/>
        <a:cs typeface="+mn-cs"/>
      </a:defRPr>
    </a:lvl1pPr>
    <a:lvl2pPr marL="457200" algn="l" defTabSz="914400">
      <a:defRPr sz="1200">
        <a:solidFill>
          <a:schemeClr val="tx1"/>
        </a:solidFill>
        <a:latin typeface="+mn-lt"/>
        <a:ea typeface="+mn-ea"/>
        <a:cs typeface="+mn-cs"/>
      </a:defRPr>
    </a:lvl2pPr>
    <a:lvl3pPr marL="914400" algn="l" defTabSz="914400">
      <a:defRPr sz="1200">
        <a:solidFill>
          <a:schemeClr val="tx1"/>
        </a:solidFill>
        <a:latin typeface="+mn-lt"/>
        <a:ea typeface="+mn-ea"/>
        <a:cs typeface="+mn-cs"/>
      </a:defRPr>
    </a:lvl3pPr>
    <a:lvl4pPr marL="1371600" algn="l" defTabSz="914400">
      <a:defRPr sz="1200">
        <a:solidFill>
          <a:schemeClr val="tx1"/>
        </a:solidFill>
        <a:latin typeface="+mn-lt"/>
        <a:ea typeface="+mn-ea"/>
        <a:cs typeface="+mn-cs"/>
      </a:defRPr>
    </a:lvl4pPr>
    <a:lvl5pPr marL="1828800" algn="l" defTabSz="914400">
      <a:defRPr sz="1200">
        <a:solidFill>
          <a:schemeClr val="tx1"/>
        </a:solidFill>
        <a:latin typeface="+mn-lt"/>
        <a:ea typeface="+mn-ea"/>
        <a:cs typeface="+mn-cs"/>
      </a:defRPr>
    </a:lvl5pPr>
    <a:lvl6pPr marL="2286000" algn="l" defTabSz="914400">
      <a:defRPr sz="1200">
        <a:solidFill>
          <a:schemeClr val="tx1"/>
        </a:solidFill>
        <a:latin typeface="+mn-lt"/>
        <a:ea typeface="+mn-ea"/>
        <a:cs typeface="+mn-cs"/>
      </a:defRPr>
    </a:lvl6pPr>
    <a:lvl7pPr marL="2743200" algn="l" defTabSz="914400">
      <a:defRPr sz="1200">
        <a:solidFill>
          <a:schemeClr val="tx1"/>
        </a:solidFill>
        <a:latin typeface="+mn-lt"/>
        <a:ea typeface="+mn-ea"/>
        <a:cs typeface="+mn-cs"/>
      </a:defRPr>
    </a:lvl7pPr>
    <a:lvl8pPr marL="3200400" algn="l" defTabSz="914400">
      <a:defRPr sz="1200">
        <a:solidFill>
          <a:schemeClr val="tx1"/>
        </a:solidFill>
        <a:latin typeface="+mn-lt"/>
        <a:ea typeface="+mn-ea"/>
        <a:cs typeface="+mn-cs"/>
      </a:defRPr>
    </a:lvl8pPr>
    <a:lvl9pPr marL="3657600" algn="l" defTabSz="914400">
      <a:defRPr sz="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a:t>Всех приветствую! Меня зовут Молодых Никита, я представляю компанию АО «ИФТП». Тема моего доклада « Новые методы контроля временных характеристик быстродействующих сцинтилляторов».</a:t>
            </a:r>
          </a:p>
        </p:txBody>
      </p:sp>
      <p:sp>
        <p:nvSpPr>
          <p:cNvPr id="4" name="Номер слайда 3"/>
          <p:cNvSpPr>
            <a:spLocks noGrp="1"/>
          </p:cNvSpPr>
          <p:nvPr>
            <p:ph type="sldNum" sz="quarter" idx="10"/>
          </p:nvPr>
        </p:nvSpPr>
        <p:spPr/>
        <p:txBody>
          <a:bodyPr/>
          <a:lstStyle/>
          <a:p>
            <a:pPr>
              <a:defRPr/>
            </a:pPr>
            <a:fld id="{22CA34C0-7CAB-456E-B75B-ED6D10F45DA9}" type="slidenum">
              <a:rPr lang="ru-RU" smtClean="0"/>
              <a:pPr>
                <a:defRPr/>
              </a:pPr>
              <a:t>1</a:t>
            </a:fld>
            <a:endParaRPr lang="ru-RU"/>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Образ слайда 1"/>
          <p:cNvSpPr>
            <a:spLocks noGrp="1" noRot="1" noChangeAspect="1"/>
          </p:cNvSpPr>
          <p:nvPr>
            <p:ph type="sldImg"/>
          </p:nvPr>
        </p:nvSpPr>
        <p:spPr bwMode="auto"/>
      </p:sp>
      <p:sp>
        <p:nvSpPr>
          <p:cNvPr id="3" name="Заметки 2"/>
          <p:cNvSpPr>
            <a:spLocks noGrp="1"/>
          </p:cNvSpPr>
          <p:nvPr>
            <p:ph type="body" idx="1"/>
          </p:nvPr>
        </p:nvSpPr>
        <p:spPr bwMode="auto"/>
        <p:txBody>
          <a:bodyPr/>
          <a:lstStyle/>
          <a:p>
            <a:pPr>
              <a:defRPr/>
            </a:pPr>
            <a:r>
              <a:rPr lang="ru-RU" dirty="0"/>
              <a:t>После завершения процесса полимеризации заготовки извлекаются</a:t>
            </a:r>
            <a:r>
              <a:rPr lang="ru-RU" baseline="0" dirty="0"/>
              <a:t> из ампул и направляются на механическую обработку. Для проведения эксперимента было необходимо получить три изделия в форме цилиндра с размерами 15*1,5 (1,5 высота цилиндра). </a:t>
            </a:r>
            <a:endParaRPr dirty="0"/>
          </a:p>
        </p:txBody>
      </p:sp>
      <p:sp>
        <p:nvSpPr>
          <p:cNvPr id="4" name="Номер слайда 3"/>
          <p:cNvSpPr>
            <a:spLocks noGrp="1"/>
          </p:cNvSpPr>
          <p:nvPr>
            <p:ph type="sldNum" sz="quarter" idx="5"/>
          </p:nvPr>
        </p:nvSpPr>
        <p:spPr bwMode="auto"/>
        <p:txBody>
          <a:bodyPr/>
          <a:lstStyle/>
          <a:p>
            <a:pPr>
              <a:defRPr/>
            </a:pPr>
            <a:fld id="{22CA34C0-7CAB-456E-B75B-ED6D10F45DA9}" type="slidenum">
              <a:rPr lang="ru-RU"/>
              <a:pPr>
                <a:defRPr/>
              </a:pPr>
              <a:t>10</a:t>
            </a:fld>
            <a:endParaRPr lang="ru-RU"/>
          </a:p>
        </p:txBody>
      </p:sp>
    </p:spTree>
    <p:extLst>
      <p:ext uri="{BB962C8B-B14F-4D97-AF65-F5344CB8AC3E}">
        <p14:creationId xmlns:p14="http://schemas.microsoft.com/office/powerpoint/2010/main" val="31144992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Образ слайда 1"/>
          <p:cNvSpPr>
            <a:spLocks noGrp="1" noRot="1" noChangeAspect="1"/>
          </p:cNvSpPr>
          <p:nvPr>
            <p:ph type="sldImg"/>
          </p:nvPr>
        </p:nvSpPr>
        <p:spPr bwMode="auto"/>
      </p:sp>
      <p:sp>
        <p:nvSpPr>
          <p:cNvPr id="3" name="Заметки 2"/>
          <p:cNvSpPr>
            <a:spLocks noGrp="1"/>
          </p:cNvSpPr>
          <p:nvPr>
            <p:ph type="body" idx="1"/>
          </p:nvPr>
        </p:nvSpPr>
        <p:spPr bwMode="auto"/>
        <p:txBody>
          <a:bodyPr/>
          <a:lstStyle/>
          <a:p>
            <a:pPr>
              <a:defRPr/>
            </a:pPr>
            <a:r>
              <a:rPr lang="ru-RU" dirty="0"/>
              <a:t>На данный момент в АО «ИФТП» измерение времени высвечивания проводится на установке «Фотон», которая имеет ряд нюансов в процессе эксплуатации.</a:t>
            </a:r>
          </a:p>
          <a:p>
            <a:pPr>
              <a:defRPr/>
            </a:pPr>
            <a:r>
              <a:rPr lang="ru-RU" dirty="0"/>
              <a:t>Например:</a:t>
            </a:r>
          </a:p>
          <a:p>
            <a:pPr marL="171450" indent="-171450">
              <a:buFontTx/>
              <a:buChar char="-"/>
              <a:defRPr/>
            </a:pPr>
            <a:r>
              <a:rPr lang="ru-RU" dirty="0"/>
              <a:t>Набор статистики  занимает в среднем 1 сутки;</a:t>
            </a:r>
          </a:p>
          <a:p>
            <a:pPr marL="171450" indent="-171450">
              <a:buFontTx/>
              <a:buChar char="-"/>
              <a:defRPr/>
            </a:pPr>
            <a:r>
              <a:rPr lang="ru-RU" dirty="0"/>
              <a:t>К работе на данной установке допускается персонал «группы А» так как в ней размещен радионуклидный источник </a:t>
            </a:r>
            <a:r>
              <a:rPr lang="en-US" dirty="0" err="1"/>
              <a:t>Sr</a:t>
            </a:r>
            <a:r>
              <a:rPr lang="en-US" dirty="0"/>
              <a:t> 90</a:t>
            </a:r>
            <a:r>
              <a:rPr lang="ru-RU" dirty="0"/>
              <a:t>;</a:t>
            </a:r>
          </a:p>
          <a:p>
            <a:pPr marL="171450" indent="-171450">
              <a:buFontTx/>
              <a:buChar char="-"/>
              <a:defRPr/>
            </a:pPr>
            <a:r>
              <a:rPr lang="ru-RU" dirty="0"/>
              <a:t>Для</a:t>
            </a:r>
            <a:r>
              <a:rPr lang="ru-RU" baseline="0" dirty="0"/>
              <a:t> установления времени высвечивания на данной установке необходимо подготавливать образцы 15 * 1,5 мм, что является достаточно трудоёмким процессом;</a:t>
            </a:r>
          </a:p>
          <a:p>
            <a:pPr marL="171450" indent="-171450">
              <a:buFontTx/>
              <a:buChar char="-"/>
              <a:defRPr/>
            </a:pPr>
            <a:r>
              <a:rPr lang="ru-RU" baseline="0" dirty="0"/>
              <a:t>У установки достаточно высокая аппаратная погрешность так как на ней используется устаревшее ПО, обновить которое достаточно сложная задача, так как установка собрана из составляющих, которые выполняют свои задачи только на данной архитектуре.</a:t>
            </a:r>
            <a:r>
              <a:rPr lang="ru-RU" dirty="0"/>
              <a:t>  </a:t>
            </a:r>
            <a:endParaRPr lang="en-US" dirty="0"/>
          </a:p>
          <a:p>
            <a:pPr>
              <a:defRPr/>
            </a:pPr>
            <a:r>
              <a:rPr lang="ru-RU" dirty="0"/>
              <a:t>В силу этого было предложено найти альтернативный способ измерения времени высвечивания.</a:t>
            </a:r>
          </a:p>
          <a:p>
            <a:pPr>
              <a:defRPr/>
            </a:pPr>
            <a:endParaRPr lang="ru-RU" dirty="0"/>
          </a:p>
        </p:txBody>
      </p:sp>
      <p:sp>
        <p:nvSpPr>
          <p:cNvPr id="4" name="Номер слайда 3"/>
          <p:cNvSpPr>
            <a:spLocks noGrp="1"/>
          </p:cNvSpPr>
          <p:nvPr>
            <p:ph type="sldNum" sz="quarter" idx="5"/>
          </p:nvPr>
        </p:nvSpPr>
        <p:spPr bwMode="auto"/>
        <p:txBody>
          <a:bodyPr/>
          <a:lstStyle/>
          <a:p>
            <a:pPr>
              <a:defRPr/>
            </a:pPr>
            <a:fld id="{22CA34C0-7CAB-456E-B75B-ED6D10F45DA9}" type="slidenum">
              <a:rPr lang="ru-RU"/>
              <a:pPr>
                <a:defRPr/>
              </a:pPr>
              <a:t>11</a:t>
            </a:fld>
            <a:endParaRPr lang="ru-RU"/>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Образ слайда 1"/>
          <p:cNvSpPr>
            <a:spLocks noGrp="1" noRot="1" noChangeAspect="1"/>
          </p:cNvSpPr>
          <p:nvPr>
            <p:ph type="sldImg"/>
          </p:nvPr>
        </p:nvSpPr>
        <p:spPr bwMode="auto"/>
      </p:sp>
      <p:sp>
        <p:nvSpPr>
          <p:cNvPr id="3" name="Заметки 2"/>
          <p:cNvSpPr>
            <a:spLocks noGrp="1"/>
          </p:cNvSpPr>
          <p:nvPr>
            <p:ph type="body" idx="1"/>
          </p:nvPr>
        </p:nvSpPr>
        <p:spPr bwMode="auto"/>
        <p:txBody>
          <a:bodyPr/>
          <a:lstStyle/>
          <a:p>
            <a:pPr>
              <a:defRPr/>
            </a:pPr>
            <a:r>
              <a:rPr lang="ru-RU" dirty="0"/>
              <a:t>В рамках</a:t>
            </a:r>
            <a:r>
              <a:rPr lang="ru-RU" baseline="0" dirty="0"/>
              <a:t> партнерской программы о сотрудничестве, работники АО «ИФТП» провели совместный эксперимент по возможности возбуждения люминофоров лазерным излучением на </a:t>
            </a:r>
            <a:r>
              <a:rPr lang="ru-RU" baseline="0" dirty="0" err="1"/>
              <a:t>фемтосекундном</a:t>
            </a:r>
            <a:r>
              <a:rPr lang="ru-RU" baseline="0" dirty="0"/>
              <a:t> лазере разработки ООО «Авеста» и регистрации этого возбуждения с помощью </a:t>
            </a:r>
            <a:r>
              <a:rPr lang="ru-RU" sz="1200" dirty="0">
                <a:solidFill>
                  <a:schemeClr val="tx1"/>
                </a:solidFill>
                <a:effectLst/>
                <a:latin typeface="+mn-lt"/>
                <a:ea typeface="+mn-ea"/>
                <a:cs typeface="+mn-cs"/>
              </a:rPr>
              <a:t>электронно-оптической </a:t>
            </a:r>
            <a:r>
              <a:rPr lang="ru-RU" sz="1200" dirty="0" err="1">
                <a:solidFill>
                  <a:schemeClr val="tx1"/>
                </a:solidFill>
                <a:effectLst/>
                <a:latin typeface="+mn-lt"/>
                <a:ea typeface="+mn-ea"/>
                <a:cs typeface="+mn-cs"/>
              </a:rPr>
              <a:t>фотохронографической</a:t>
            </a:r>
            <a:r>
              <a:rPr lang="ru-RU" sz="1200" dirty="0">
                <a:solidFill>
                  <a:schemeClr val="tx1"/>
                </a:solidFill>
                <a:effectLst/>
                <a:latin typeface="+mn-lt"/>
                <a:ea typeface="+mn-ea"/>
                <a:cs typeface="+mn-cs"/>
              </a:rPr>
              <a:t> камеры, разработки ФГБУ ВНИИОФИ.</a:t>
            </a:r>
            <a:endParaRPr lang="ru-RU" dirty="0"/>
          </a:p>
        </p:txBody>
      </p:sp>
      <p:sp>
        <p:nvSpPr>
          <p:cNvPr id="4" name="Номер слайда 3"/>
          <p:cNvSpPr>
            <a:spLocks noGrp="1"/>
          </p:cNvSpPr>
          <p:nvPr>
            <p:ph type="sldNum" sz="quarter" idx="5"/>
          </p:nvPr>
        </p:nvSpPr>
        <p:spPr bwMode="auto"/>
        <p:txBody>
          <a:bodyPr/>
          <a:lstStyle/>
          <a:p>
            <a:pPr>
              <a:defRPr/>
            </a:pPr>
            <a:fld id="{22CA34C0-7CAB-456E-B75B-ED6D10F45DA9}" type="slidenum">
              <a:rPr lang="ru-RU"/>
              <a:pPr>
                <a:defRPr/>
              </a:pPr>
              <a:t>12</a:t>
            </a:fld>
            <a:endParaRPr lang="ru-RU"/>
          </a:p>
        </p:txBody>
      </p:sp>
    </p:spTree>
    <p:extLst>
      <p:ext uri="{BB962C8B-B14F-4D97-AF65-F5344CB8AC3E}">
        <p14:creationId xmlns:p14="http://schemas.microsoft.com/office/powerpoint/2010/main" val="39641200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Образ слайда 1"/>
          <p:cNvSpPr>
            <a:spLocks noGrp="1" noRot="1" noChangeAspect="1"/>
          </p:cNvSpPr>
          <p:nvPr>
            <p:ph type="sldImg"/>
          </p:nvPr>
        </p:nvSpPr>
        <p:spPr bwMode="auto"/>
      </p:sp>
      <p:sp>
        <p:nvSpPr>
          <p:cNvPr id="3" name="Заметки 2"/>
          <p:cNvSpPr>
            <a:spLocks noGrp="1"/>
          </p:cNvSpPr>
          <p:nvPr>
            <p:ph type="body" idx="1"/>
          </p:nvPr>
        </p:nvSpPr>
        <p:spPr bwMode="auto"/>
        <p: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ru-RU" sz="1200" dirty="0">
                <a:solidFill>
                  <a:schemeClr val="tx1"/>
                </a:solidFill>
                <a:effectLst/>
                <a:latin typeface="+mn-lt"/>
                <a:ea typeface="+mn-ea"/>
                <a:cs typeface="+mn-cs"/>
              </a:rPr>
              <a:t>РЕЗУЛЬТАТЫ ИЗМЕРЕНИЙ ОБРАБАТЫВАЛИСЬ С ПОМОЩЬЮ ПРОГРАММЫ FASTGLANCE разработки ФГБУ ВНИИОФИ.</a:t>
            </a:r>
            <a:endParaRPr lang="ru-RU" dirty="0"/>
          </a:p>
          <a:p>
            <a:pPr>
              <a:defRPr/>
            </a:pPr>
            <a:r>
              <a:rPr lang="ru-RU" dirty="0"/>
              <a:t>В резуль</a:t>
            </a:r>
            <a:r>
              <a:rPr lang="ru-RU" baseline="0" dirty="0"/>
              <a:t>тате проведенных экспериментов, направленных на возбуждение люминофоров лазерным излучением подтвердились следующие предположения:</a:t>
            </a:r>
            <a:endParaRPr lang="ru-RU" sz="1200" dirty="0">
              <a:solidFill>
                <a:schemeClr val="tx1"/>
              </a:solidFill>
              <a:effectLst/>
              <a:latin typeface="+mn-lt"/>
              <a:ea typeface="+mn-ea"/>
              <a:cs typeface="+mn-cs"/>
            </a:endParaRPr>
          </a:p>
          <a:p>
            <a:pPr marL="228600" marR="0" lvl="0" indent="-228600" algn="l" defTabSz="914400" eaLnBrk="1" fontAlgn="auto" latinLnBrk="0" hangingPunct="1">
              <a:lnSpc>
                <a:spcPct val="100000"/>
              </a:lnSpc>
              <a:spcBef>
                <a:spcPts val="0"/>
              </a:spcBef>
              <a:spcAft>
                <a:spcPts val="0"/>
              </a:spcAft>
              <a:buClrTx/>
              <a:buSzTx/>
              <a:buFontTx/>
              <a:buAutoNum type="arabicParenR"/>
              <a:tabLst/>
              <a:defRPr/>
            </a:pPr>
            <a:r>
              <a:rPr lang="ru-RU" sz="1200" dirty="0">
                <a:solidFill>
                  <a:schemeClr val="tx1"/>
                </a:solidFill>
                <a:effectLst/>
                <a:latin typeface="+mn-lt"/>
                <a:ea typeface="+mn-ea"/>
                <a:cs typeface="+mn-cs"/>
              </a:rPr>
              <a:t>Время высвечивания всех представленных образцов соответствует требованиям технических условий;</a:t>
            </a:r>
          </a:p>
          <a:p>
            <a:pPr marL="228600" indent="-228600">
              <a:buAutoNum type="arabicParenR"/>
              <a:defRPr/>
            </a:pPr>
            <a:r>
              <a:rPr lang="ru-RU" sz="1200" dirty="0">
                <a:solidFill>
                  <a:schemeClr val="tx1"/>
                </a:solidFill>
                <a:effectLst/>
                <a:latin typeface="+mn-lt"/>
                <a:ea typeface="+mn-ea"/>
                <a:cs typeface="+mn-cs"/>
              </a:rPr>
              <a:t>Время высвечивания образцов при возбуждении УФ пределах погрешности измерений.</a:t>
            </a:r>
          </a:p>
        </p:txBody>
      </p:sp>
      <p:sp>
        <p:nvSpPr>
          <p:cNvPr id="4" name="Номер слайда 3"/>
          <p:cNvSpPr>
            <a:spLocks noGrp="1"/>
          </p:cNvSpPr>
          <p:nvPr>
            <p:ph type="sldNum" sz="quarter" idx="5"/>
          </p:nvPr>
        </p:nvSpPr>
        <p:spPr bwMode="auto"/>
        <p:txBody>
          <a:bodyPr/>
          <a:lstStyle/>
          <a:p>
            <a:pPr>
              <a:defRPr/>
            </a:pPr>
            <a:fld id="{22CA34C0-7CAB-456E-B75B-ED6D10F45DA9}" type="slidenum">
              <a:rPr lang="ru-RU"/>
              <a:pPr>
                <a:defRPr/>
              </a:pPr>
              <a:t>13</a:t>
            </a:fld>
            <a:endParaRPr lang="ru-RU"/>
          </a:p>
        </p:txBody>
      </p:sp>
    </p:spTree>
    <p:extLst>
      <p:ext uri="{BB962C8B-B14F-4D97-AF65-F5344CB8AC3E}">
        <p14:creationId xmlns:p14="http://schemas.microsoft.com/office/powerpoint/2010/main" val="19488698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Образ слайда 1"/>
          <p:cNvSpPr>
            <a:spLocks noGrp="1" noRot="1" noChangeAspect="1"/>
          </p:cNvSpPr>
          <p:nvPr>
            <p:ph type="sldImg"/>
          </p:nvPr>
        </p:nvSpPr>
        <p:spPr bwMode="auto"/>
      </p:sp>
      <p:sp>
        <p:nvSpPr>
          <p:cNvPr id="3" name="Заметки 2"/>
          <p:cNvSpPr>
            <a:spLocks noGrp="1"/>
          </p:cNvSpPr>
          <p:nvPr>
            <p:ph type="body" idx="1"/>
          </p:nvPr>
        </p:nvSpPr>
        <p:spPr bwMode="auto"/>
        <p:txBody>
          <a:bodyPr/>
          <a:lstStyle/>
          <a:p>
            <a:pPr>
              <a:defRPr/>
            </a:pPr>
            <a:r>
              <a:rPr lang="ru-RU" dirty="0"/>
              <a:t>Также</a:t>
            </a:r>
            <a:r>
              <a:rPr lang="ru-RU" baseline="0" dirty="0"/>
              <a:t> накануне проведения эксперимента, было высказано предположение о </a:t>
            </a:r>
            <a:r>
              <a:rPr lang="ru-RU" sz="1200" dirty="0">
                <a:solidFill>
                  <a:schemeClr val="tx1"/>
                </a:solidFill>
                <a:effectLst/>
                <a:latin typeface="+mn-lt"/>
                <a:ea typeface="+mn-ea"/>
                <a:cs typeface="+mn-cs"/>
              </a:rPr>
              <a:t>возможности возбуждения люминофоров в пластмассовых сцинтилляторов инфракрасным лазерным излучением на</a:t>
            </a:r>
            <a:r>
              <a:rPr lang="ru-RU" sz="1200" baseline="0" dirty="0">
                <a:solidFill>
                  <a:schemeClr val="tx1"/>
                </a:solidFill>
                <a:effectLst/>
                <a:latin typeface="+mn-lt"/>
                <a:ea typeface="+mn-ea"/>
                <a:cs typeface="+mn-cs"/>
              </a:rPr>
              <a:t> длине волны </a:t>
            </a:r>
            <a:r>
              <a:rPr lang="ru-RU" sz="1200" dirty="0">
                <a:solidFill>
                  <a:schemeClr val="tx1"/>
                </a:solidFill>
                <a:effectLst/>
                <a:latin typeface="+mn-lt"/>
                <a:ea typeface="+mn-ea"/>
                <a:cs typeface="+mn-cs"/>
              </a:rPr>
              <a:t>λ = 1030 </a:t>
            </a:r>
            <a:r>
              <a:rPr lang="ru-RU" sz="1200" dirty="0" err="1">
                <a:solidFill>
                  <a:schemeClr val="tx1"/>
                </a:solidFill>
                <a:effectLst/>
                <a:latin typeface="+mn-lt"/>
                <a:ea typeface="+mn-ea"/>
                <a:cs typeface="+mn-cs"/>
              </a:rPr>
              <a:t>нм</a:t>
            </a:r>
            <a:r>
              <a:rPr lang="ru-RU" sz="1200" dirty="0">
                <a:solidFill>
                  <a:schemeClr val="tx1"/>
                </a:solidFill>
                <a:effectLst/>
                <a:latin typeface="+mn-lt"/>
                <a:ea typeface="+mn-ea"/>
                <a:cs typeface="+mn-cs"/>
              </a:rPr>
              <a:t>, для</a:t>
            </a:r>
            <a:r>
              <a:rPr lang="ru-RU" sz="1200" baseline="0" dirty="0">
                <a:solidFill>
                  <a:schemeClr val="tx1"/>
                </a:solidFill>
                <a:effectLst/>
                <a:latin typeface="+mn-lt"/>
                <a:ea typeface="+mn-ea"/>
                <a:cs typeface="+mn-cs"/>
              </a:rPr>
              <a:t> регистрации такого явления, как многофотонный эффект, который заключается в том, что  возбуждаемый электрон в атоме получает энергию не от одного как обычно, а от нескольких фотонов. Данное предположение подтвердилось, люминофоры в сцинтилляторы типа ПС-Б действительно возможно возбудить ИК излучением. </a:t>
            </a:r>
            <a:endParaRPr dirty="0"/>
          </a:p>
        </p:txBody>
      </p:sp>
      <p:sp>
        <p:nvSpPr>
          <p:cNvPr id="4" name="Номер слайда 3"/>
          <p:cNvSpPr>
            <a:spLocks noGrp="1"/>
          </p:cNvSpPr>
          <p:nvPr>
            <p:ph type="sldNum" sz="quarter" idx="5"/>
          </p:nvPr>
        </p:nvSpPr>
        <p:spPr bwMode="auto"/>
        <p:txBody>
          <a:bodyPr/>
          <a:lstStyle/>
          <a:p>
            <a:pPr>
              <a:defRPr/>
            </a:pPr>
            <a:fld id="{22CA34C0-7CAB-456E-B75B-ED6D10F45DA9}" type="slidenum">
              <a:rPr lang="ru-RU"/>
              <a:pPr>
                <a:defRPr/>
              </a:pPr>
              <a:t>14</a:t>
            </a:fld>
            <a:endParaRPr lang="ru-RU"/>
          </a:p>
        </p:txBody>
      </p:sp>
    </p:spTree>
    <p:extLst>
      <p:ext uri="{BB962C8B-B14F-4D97-AF65-F5344CB8AC3E}">
        <p14:creationId xmlns:p14="http://schemas.microsoft.com/office/powerpoint/2010/main" val="19488698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Результаты измерений представлены на таблице 1, в заключении можно заявить, что измерения на обеих установках показывают примерно одинаковые результаты, следовательно метод возбуждения сцинтилляторов лазером представляется перспективным методом получения временных характеристик . </a:t>
            </a:r>
            <a:endParaRPr lang="ru-RU" baseline="0" dirty="0"/>
          </a:p>
        </p:txBody>
      </p:sp>
      <p:sp>
        <p:nvSpPr>
          <p:cNvPr id="4" name="Номер слайда 3"/>
          <p:cNvSpPr>
            <a:spLocks noGrp="1"/>
          </p:cNvSpPr>
          <p:nvPr>
            <p:ph type="sldNum" sz="quarter" idx="10"/>
          </p:nvPr>
        </p:nvSpPr>
        <p:spPr/>
        <p:txBody>
          <a:bodyPr/>
          <a:lstStyle/>
          <a:p>
            <a:pPr>
              <a:defRPr/>
            </a:pPr>
            <a:fld id="{22CA34C0-7CAB-456E-B75B-ED6D10F45DA9}" type="slidenum">
              <a:rPr lang="ru-RU" smtClean="0"/>
              <a:pPr>
                <a:defRPr/>
              </a:pPr>
              <a:t>15</a:t>
            </a:fld>
            <a:endParaRPr lang="ru-RU"/>
          </a:p>
        </p:txBody>
      </p:sp>
    </p:spTree>
    <p:extLst>
      <p:ext uri="{BB962C8B-B14F-4D97-AF65-F5344CB8AC3E}">
        <p14:creationId xmlns:p14="http://schemas.microsoft.com/office/powerpoint/2010/main" val="30451687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baseline="0" dirty="0"/>
              <a:t>Стоит отметить, что измерение временных характеристик на установке « Фотон» предстает как достаточно трудоемкий и продолжительный процесс, расчеты после получения результатов необходимо проводить вручную. В то же время, метод, основанный на возбуждении образцов сцинтилляторов лазерным излучением является достаточно быстрым и точным, расчеты производит специальная программа, к тому же в данном методе сотруднику не нужно проходить обучение по работе с радиоактивными источниками, что является неким плюсом, при допуске персонала к работе с данной установкой. Однако, метод измерения временных характеристик, основанный на возбуждении люминофоров лазерным излучением является очень дорогим. АО «ИФТП» надеется на дальнейшее сотрудничество с ООО «Авеста» и </a:t>
            </a:r>
            <a:r>
              <a:rPr lang="ru-RU" sz="1200" dirty="0">
                <a:solidFill>
                  <a:schemeClr val="tx1"/>
                </a:solidFill>
                <a:effectLst/>
                <a:latin typeface="+mn-lt"/>
                <a:ea typeface="+mn-ea"/>
                <a:cs typeface="+mn-cs"/>
              </a:rPr>
              <a:t>ФГБУ «ВНИИОФИ» для</a:t>
            </a:r>
            <a:r>
              <a:rPr lang="ru-RU" sz="1200" baseline="0" dirty="0">
                <a:solidFill>
                  <a:schemeClr val="tx1"/>
                </a:solidFill>
                <a:effectLst/>
                <a:latin typeface="+mn-lt"/>
                <a:ea typeface="+mn-ea"/>
                <a:cs typeface="+mn-cs"/>
              </a:rPr>
              <a:t> проведения типовых и плановых испытаний наших образцов.</a:t>
            </a:r>
            <a:endParaRPr lang="ru-RU" baseline="0" dirty="0"/>
          </a:p>
        </p:txBody>
      </p:sp>
      <p:sp>
        <p:nvSpPr>
          <p:cNvPr id="4" name="Номер слайда 3"/>
          <p:cNvSpPr>
            <a:spLocks noGrp="1"/>
          </p:cNvSpPr>
          <p:nvPr>
            <p:ph type="sldNum" sz="quarter" idx="10"/>
          </p:nvPr>
        </p:nvSpPr>
        <p:spPr/>
        <p:txBody>
          <a:bodyPr/>
          <a:lstStyle/>
          <a:p>
            <a:pPr>
              <a:defRPr/>
            </a:pPr>
            <a:fld id="{22CA34C0-7CAB-456E-B75B-ED6D10F45DA9}" type="slidenum">
              <a:rPr lang="ru-RU" smtClean="0"/>
              <a:pPr>
                <a:defRPr/>
              </a:pPr>
              <a:t>16</a:t>
            </a:fld>
            <a:endParaRPr lang="ru-RU"/>
          </a:p>
        </p:txBody>
      </p:sp>
    </p:spTree>
    <p:extLst>
      <p:ext uri="{BB962C8B-B14F-4D97-AF65-F5344CB8AC3E}">
        <p14:creationId xmlns:p14="http://schemas.microsoft.com/office/powerpoint/2010/main" val="25846695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Образ слайда 1"/>
          <p:cNvSpPr>
            <a:spLocks noGrp="1" noRot="1" noChangeAspect="1"/>
          </p:cNvSpPr>
          <p:nvPr>
            <p:ph type="sldImg"/>
          </p:nvPr>
        </p:nvSpPr>
        <p:spPr bwMode="auto"/>
      </p:sp>
      <p:sp>
        <p:nvSpPr>
          <p:cNvPr id="3" name="Заметки 2"/>
          <p:cNvSpPr>
            <a:spLocks noGrp="1"/>
          </p:cNvSpPr>
          <p:nvPr>
            <p:ph type="body" idx="1"/>
          </p:nvPr>
        </p:nvSpPr>
        <p:spPr bwMode="auto"/>
        <p:txBody>
          <a:bodyPr/>
          <a:lstStyle/>
          <a:p>
            <a:pPr>
              <a:defRPr/>
            </a:pPr>
            <a:r>
              <a:rPr lang="ru-RU" dirty="0"/>
              <a:t>На этом исследование было завершено, все поставленные задачи были выполнены.</a:t>
            </a:r>
          </a:p>
          <a:p>
            <a:pPr>
              <a:defRPr/>
            </a:pPr>
            <a:endParaRPr lang="ru-RU" dirty="0"/>
          </a:p>
          <a:p>
            <a:pPr>
              <a:defRPr/>
            </a:pPr>
            <a:r>
              <a:rPr lang="ru-RU" dirty="0"/>
              <a:t>В настоящее время активно ведутся исследования с новыми составами ПЗ-6, Пз-9, с временем высвечивания больше 200 </a:t>
            </a:r>
            <a:r>
              <a:rPr lang="ru-RU" dirty="0" err="1"/>
              <a:t>нс</a:t>
            </a:r>
            <a:r>
              <a:rPr lang="ru-RU" dirty="0"/>
              <a:t>, что в будущем позволить расширить номенклатуру изделий АО «ИФТП»</a:t>
            </a:r>
            <a:endParaRPr dirty="0"/>
          </a:p>
        </p:txBody>
      </p:sp>
      <p:sp>
        <p:nvSpPr>
          <p:cNvPr id="4" name="Номер слайда 3"/>
          <p:cNvSpPr>
            <a:spLocks noGrp="1"/>
          </p:cNvSpPr>
          <p:nvPr>
            <p:ph type="sldNum" sz="quarter" idx="5"/>
          </p:nvPr>
        </p:nvSpPr>
        <p:spPr bwMode="auto"/>
        <p:txBody>
          <a:bodyPr/>
          <a:lstStyle/>
          <a:p>
            <a:pPr>
              <a:defRPr/>
            </a:pPr>
            <a:fld id="{22CA34C0-7CAB-456E-B75B-ED6D10F45DA9}" type="slidenum">
              <a:rPr lang="ru-RU"/>
              <a:pPr>
                <a:defRPr/>
              </a:pPr>
              <a:t>17</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Образ слайда 1"/>
          <p:cNvSpPr>
            <a:spLocks noGrp="1" noRot="1" noChangeAspect="1"/>
          </p:cNvSpPr>
          <p:nvPr>
            <p:ph type="sldImg"/>
          </p:nvPr>
        </p:nvSpPr>
        <p:spPr bwMode="auto"/>
      </p:sp>
      <p:sp>
        <p:nvSpPr>
          <p:cNvPr id="3" name="Заметки 2"/>
          <p:cNvSpPr>
            <a:spLocks noGrp="1"/>
          </p:cNvSpPr>
          <p:nvPr>
            <p:ph type="body" idx="1"/>
          </p:nvPr>
        </p:nvSpPr>
        <p:spPr bwMode="auto"/>
        <p: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ru-RU" dirty="0"/>
              <a:t>Цель данной работы: </a:t>
            </a:r>
            <a:r>
              <a:rPr lang="ru-RU" sz="1200" b="1" i="0" dirty="0">
                <a:solidFill>
                  <a:srgbClr val="374151"/>
                </a:solidFill>
                <a:effectLst/>
                <a:latin typeface="Söhne"/>
              </a:rPr>
              <a:t>Исследование </a:t>
            </a:r>
            <a:r>
              <a:rPr lang="ru-RU" sz="1200" b="1" dirty="0">
                <a:solidFill>
                  <a:srgbClr val="374151"/>
                </a:solidFill>
                <a:latin typeface="Söhne"/>
              </a:rPr>
              <a:t>временных характеристик у линейки детекторов ПС-Б2 при их возбуждении источником лазерного излучения</a:t>
            </a:r>
            <a:r>
              <a:rPr lang="ru-RU" sz="1200" dirty="0">
                <a:solidFill>
                  <a:srgbClr val="374151"/>
                </a:solidFill>
                <a:latin typeface="Söhne"/>
              </a:rPr>
              <a:t>.</a:t>
            </a:r>
            <a:endParaRPr lang="ru-RU" sz="1200" b="0" i="0" dirty="0">
              <a:solidFill>
                <a:srgbClr val="374151"/>
              </a:solidFill>
              <a:effectLst/>
              <a:latin typeface="Söhne"/>
            </a:endParaRPr>
          </a:p>
          <a:p>
            <a:pPr>
              <a:defRPr/>
            </a:pPr>
            <a:r>
              <a:rPr lang="ru-RU" dirty="0"/>
              <a:t>Для выполнения данной цели были поставлены следующие задачи:</a:t>
            </a:r>
          </a:p>
          <a:p>
            <a:pPr marL="228600" indent="-228600">
              <a:buAutoNum type="arabicParenR"/>
              <a:defRPr/>
            </a:pPr>
            <a:r>
              <a:rPr lang="ru-RU" dirty="0"/>
              <a:t>Изготовить опытные образцы с определенным типоразмером</a:t>
            </a:r>
          </a:p>
          <a:p>
            <a:pPr marL="228600" indent="-228600">
              <a:buAutoNum type="arabicParenR"/>
              <a:defRPr/>
            </a:pPr>
            <a:r>
              <a:rPr lang="ru-RU" dirty="0"/>
              <a:t>Провести измерение временных характеристик образцов используя разные источники возбуждения люминесценции;</a:t>
            </a:r>
          </a:p>
          <a:p>
            <a:pPr marL="228600" indent="-228600">
              <a:buAutoNum type="arabicParenR"/>
              <a:defRPr/>
            </a:pPr>
            <a:r>
              <a:rPr lang="ru-RU" dirty="0"/>
              <a:t>Сравнить результаты измерений.</a:t>
            </a:r>
            <a:endParaRPr dirty="0"/>
          </a:p>
        </p:txBody>
      </p:sp>
      <p:sp>
        <p:nvSpPr>
          <p:cNvPr id="4" name="Номер слайда 3"/>
          <p:cNvSpPr>
            <a:spLocks noGrp="1"/>
          </p:cNvSpPr>
          <p:nvPr>
            <p:ph type="sldNum" sz="quarter" idx="5"/>
          </p:nvPr>
        </p:nvSpPr>
        <p:spPr bwMode="auto"/>
        <p:txBody>
          <a:bodyPr/>
          <a:lstStyle/>
          <a:p>
            <a:pPr>
              <a:defRPr/>
            </a:pPr>
            <a:fld id="{22CA34C0-7CAB-456E-B75B-ED6D10F45DA9}" type="slidenum">
              <a:rPr lang="ru-RU"/>
              <a:pPr>
                <a:defRPr/>
              </a:pPr>
              <a:t>2</a:t>
            </a:fld>
            <a:endParaRPr lang="ru-RU"/>
          </a:p>
        </p:txBody>
      </p:sp>
    </p:spTree>
    <p:extLst>
      <p:ext uri="{BB962C8B-B14F-4D97-AF65-F5344CB8AC3E}">
        <p14:creationId xmlns:p14="http://schemas.microsoft.com/office/powerpoint/2010/main" val="8666668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Образ слайда 1"/>
          <p:cNvSpPr>
            <a:spLocks noGrp="1" noRot="1" noChangeAspect="1"/>
          </p:cNvSpPr>
          <p:nvPr>
            <p:ph type="sldImg"/>
          </p:nvPr>
        </p:nvSpPr>
        <p:spPr bwMode="auto"/>
      </p:sp>
      <p:sp>
        <p:nvSpPr>
          <p:cNvPr id="3" name="Заметки 2"/>
          <p:cNvSpPr>
            <a:spLocks noGrp="1"/>
          </p:cNvSpPr>
          <p:nvPr>
            <p:ph type="body" idx="1"/>
          </p:nvPr>
        </p:nvSpPr>
        <p:spPr bwMode="auto"/>
        <p:txBody>
          <a:bodyPr/>
          <a:lstStyle/>
          <a:p>
            <a:pPr marL="0" indent="0" algn="just">
              <a:lnSpc>
                <a:spcPct val="150000"/>
              </a:lnSpc>
              <a:buNone/>
              <a:defRPr/>
            </a:pPr>
            <a:r>
              <a:rPr lang="ru-RU" sz="1200" dirty="0">
                <a:solidFill>
                  <a:srgbClr val="374151"/>
                </a:solidFill>
                <a:latin typeface="Söhne"/>
              </a:rPr>
              <a:t>Пластмассовый сцинтиллятор представляет собой твердый раствор люминесцирующих добавок в полистироле, излучающий свет при поглощении </a:t>
            </a:r>
            <a:r>
              <a:rPr lang="ru-RU" sz="1200">
                <a:solidFill>
                  <a:srgbClr val="374151"/>
                </a:solidFill>
                <a:latin typeface="Söhne"/>
              </a:rPr>
              <a:t>ионизирующего излучения</a:t>
            </a:r>
          </a:p>
          <a:p>
            <a:pPr marL="0" indent="0" algn="just">
              <a:lnSpc>
                <a:spcPct val="150000"/>
              </a:lnSpc>
              <a:buNone/>
              <a:defRPr/>
            </a:pPr>
            <a:endParaRPr lang="ru-RU" dirty="0"/>
          </a:p>
        </p:txBody>
      </p:sp>
      <p:sp>
        <p:nvSpPr>
          <p:cNvPr id="4" name="Номер слайда 3"/>
          <p:cNvSpPr>
            <a:spLocks noGrp="1"/>
          </p:cNvSpPr>
          <p:nvPr>
            <p:ph type="sldNum" sz="quarter" idx="5"/>
          </p:nvPr>
        </p:nvSpPr>
        <p:spPr bwMode="auto"/>
        <p:txBody>
          <a:bodyPr/>
          <a:lstStyle/>
          <a:p>
            <a:pPr>
              <a:defRPr/>
            </a:pPr>
            <a:fld id="{22CA34C0-7CAB-456E-B75B-ED6D10F45DA9}" type="slidenum">
              <a:rPr lang="ru-RU"/>
              <a:pPr>
                <a:defRPr/>
              </a:pPr>
              <a:t>3</a:t>
            </a:fld>
            <a:endParaRPr lang="ru-RU"/>
          </a:p>
        </p:txBody>
      </p:sp>
    </p:spTree>
    <p:extLst>
      <p:ext uri="{BB962C8B-B14F-4D97-AF65-F5344CB8AC3E}">
        <p14:creationId xmlns:p14="http://schemas.microsoft.com/office/powerpoint/2010/main" val="31472085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Образ слайда 1"/>
          <p:cNvSpPr>
            <a:spLocks noGrp="1" noRot="1" noChangeAspect="1"/>
          </p:cNvSpPr>
          <p:nvPr>
            <p:ph type="sldImg"/>
          </p:nvPr>
        </p:nvSpPr>
        <p:spPr bwMode="auto"/>
      </p:sp>
      <p:sp>
        <p:nvSpPr>
          <p:cNvPr id="3" name="Заметки 2"/>
          <p:cNvSpPr>
            <a:spLocks noGrp="1"/>
          </p:cNvSpPr>
          <p:nvPr>
            <p:ph type="body" idx="1"/>
          </p:nvPr>
        </p:nvSpPr>
        <p:spPr bwMode="auto"/>
        <p:txBody>
          <a:bodyPr/>
          <a:lstStyle/>
          <a:p>
            <a:pPr algn="l">
              <a:buFont typeface="+mj-lt"/>
              <a:buNone/>
            </a:pPr>
            <a:r>
              <a:rPr lang="ru-RU" sz="1800" dirty="0">
                <a:effectLst/>
                <a:latin typeface="Times New Roman" panose="02020603050405020304" pitchFamily="18" charset="0"/>
                <a:ea typeface="Calibri" panose="020F0502020204030204" pitchFamily="34" charset="0"/>
              </a:rPr>
              <a:t>Сцинтилляторы играют важную роль в различных научных и промышленных областях, обеспечивая возможность детектирования и анализа ионизирующего излучения.</a:t>
            </a:r>
            <a:endParaRPr lang="ru-RU" b="0" i="0" dirty="0">
              <a:solidFill>
                <a:srgbClr val="374151"/>
              </a:solidFill>
              <a:effectLst/>
              <a:latin typeface="Söhne"/>
            </a:endParaRPr>
          </a:p>
          <a:p>
            <a:pPr algn="l">
              <a:buFont typeface="+mj-lt"/>
              <a:buAutoNum type="arabicPeriod"/>
            </a:pPr>
            <a:r>
              <a:rPr lang="ru-RU" b="0" i="0" dirty="0">
                <a:solidFill>
                  <a:srgbClr val="374151"/>
                </a:solidFill>
                <a:effectLst/>
                <a:latin typeface="Söhne"/>
              </a:rPr>
              <a:t>Медицина: в качестве детекторов для измерения радиации в радиологии и ядерной медицине.</a:t>
            </a:r>
          </a:p>
          <a:p>
            <a:pPr algn="l">
              <a:buFont typeface="+mj-lt"/>
              <a:buAutoNum type="arabicPeriod"/>
            </a:pPr>
            <a:r>
              <a:rPr lang="ru-RU" b="0" i="0" dirty="0">
                <a:solidFill>
                  <a:srgbClr val="374151"/>
                </a:solidFill>
                <a:effectLst/>
                <a:latin typeface="Söhne"/>
              </a:rPr>
              <a:t>Наука: для регистрации частиц в физических экспериментах и в космической исследовательской программе.</a:t>
            </a:r>
          </a:p>
          <a:p>
            <a:pPr algn="l">
              <a:buFont typeface="+mj-lt"/>
              <a:buAutoNum type="arabicPeriod"/>
            </a:pPr>
            <a:r>
              <a:rPr lang="ru-RU" b="0" i="0" dirty="0">
                <a:solidFill>
                  <a:srgbClr val="374151"/>
                </a:solidFill>
                <a:effectLst/>
                <a:latin typeface="Söhne"/>
              </a:rPr>
              <a:t>Промышленность: для контроля качества продукции и идентификации материалов.</a:t>
            </a:r>
          </a:p>
          <a:p>
            <a:pPr algn="l">
              <a:buFont typeface="+mj-lt"/>
              <a:buAutoNum type="arabicPeriod"/>
            </a:pPr>
            <a:r>
              <a:rPr lang="ru-RU" b="0" i="0" dirty="0">
                <a:solidFill>
                  <a:srgbClr val="374151"/>
                </a:solidFill>
                <a:effectLst/>
                <a:latin typeface="Söhne"/>
              </a:rPr>
              <a:t>Безопасность: для обнаружения и идентификации радиоактивных материалов в рамках антитеррористических мероприятий и контроля границ.</a:t>
            </a:r>
          </a:p>
          <a:p>
            <a:pPr algn="l">
              <a:buFont typeface="+mj-lt"/>
              <a:buAutoNum type="arabicPeriod"/>
            </a:pPr>
            <a:r>
              <a:rPr lang="ru-RU" b="0" i="0" dirty="0">
                <a:solidFill>
                  <a:srgbClr val="374151"/>
                </a:solidFill>
                <a:effectLst/>
                <a:latin typeface="Söhne"/>
              </a:rPr>
              <a:t>Энергетика: для мониторинга радиационной безопасности в ядерных электростанциях и других энергетических установках.</a:t>
            </a:r>
          </a:p>
        </p:txBody>
      </p:sp>
      <p:sp>
        <p:nvSpPr>
          <p:cNvPr id="4" name="Номер слайда 3"/>
          <p:cNvSpPr>
            <a:spLocks noGrp="1"/>
          </p:cNvSpPr>
          <p:nvPr>
            <p:ph type="sldNum" sz="quarter" idx="5"/>
          </p:nvPr>
        </p:nvSpPr>
        <p:spPr bwMode="auto"/>
        <p:txBody>
          <a:bodyPr/>
          <a:lstStyle/>
          <a:p>
            <a:pPr>
              <a:defRPr/>
            </a:pPr>
            <a:fld id="{22CA34C0-7CAB-456E-B75B-ED6D10F45DA9}" type="slidenum">
              <a:rPr lang="ru-RU"/>
              <a:pPr>
                <a:defRPr/>
              </a:pPr>
              <a:t>4</a:t>
            </a:fld>
            <a:endParaRPr lang="ru-RU"/>
          </a:p>
        </p:txBody>
      </p:sp>
    </p:spTree>
    <p:extLst>
      <p:ext uri="{BB962C8B-B14F-4D97-AF65-F5344CB8AC3E}">
        <p14:creationId xmlns:p14="http://schemas.microsoft.com/office/powerpoint/2010/main" val="41839758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Образ слайда 1"/>
          <p:cNvSpPr>
            <a:spLocks noGrp="1" noRot="1" noChangeAspect="1"/>
          </p:cNvSpPr>
          <p:nvPr>
            <p:ph type="sldImg"/>
          </p:nvPr>
        </p:nvSpPr>
        <p:spPr bwMode="auto"/>
      </p:sp>
      <p:sp>
        <p:nvSpPr>
          <p:cNvPr id="3" name="Заметки 2"/>
          <p:cNvSpPr>
            <a:spLocks noGrp="1"/>
          </p:cNvSpPr>
          <p:nvPr>
            <p:ph type="body" idx="1"/>
          </p:nvPr>
        </p:nvSpPr>
        <p:spPr bwMode="auto"/>
        <p:txBody>
          <a:bodyPr/>
          <a:lstStyle/>
          <a:p>
            <a:pPr>
              <a:defRPr/>
            </a:pPr>
            <a:r>
              <a:rPr lang="ru-RU" dirty="0"/>
              <a:t>В АО «ИФТП» производятся сцинтилляторы двух типов: стандартный и быстрый состав.  </a:t>
            </a:r>
          </a:p>
          <a:p>
            <a:pPr>
              <a:defRPr/>
            </a:pPr>
            <a:r>
              <a:rPr lang="ru-RU" dirty="0"/>
              <a:t>На слайде представлены основные компоненты используемые при получении сцинтилляторов. Компоненты разделены по одной из основных характеристик – время высвечивания. Слева отмеченные синим цветом показан компоненты сцинтиллятора со стандартным составом и временем высвечивания порядка 2,5 </a:t>
            </a:r>
            <a:r>
              <a:rPr lang="ru-RU" dirty="0" err="1"/>
              <a:t>нс</a:t>
            </a:r>
            <a:r>
              <a:rPr lang="ru-RU" dirty="0"/>
              <a:t>, справа быстрый сцинтиллятор отличительной особенностью которых является время высвечивания меньше 0,8 </a:t>
            </a:r>
            <a:r>
              <a:rPr lang="ru-RU" dirty="0" err="1"/>
              <a:t>нс</a:t>
            </a:r>
            <a:r>
              <a:rPr lang="ru-RU" dirty="0"/>
              <a:t>.</a:t>
            </a:r>
            <a:endParaRPr dirty="0"/>
          </a:p>
        </p:txBody>
      </p:sp>
      <p:sp>
        <p:nvSpPr>
          <p:cNvPr id="4" name="Номер слайда 3"/>
          <p:cNvSpPr>
            <a:spLocks noGrp="1"/>
          </p:cNvSpPr>
          <p:nvPr>
            <p:ph type="sldNum" sz="quarter" idx="5"/>
          </p:nvPr>
        </p:nvSpPr>
        <p:spPr bwMode="auto"/>
        <p:txBody>
          <a:bodyPr/>
          <a:lstStyle/>
          <a:p>
            <a:pPr>
              <a:defRPr/>
            </a:pPr>
            <a:fld id="{22CA34C0-7CAB-456E-B75B-ED6D10F45DA9}" type="slidenum">
              <a:rPr lang="ru-RU"/>
              <a:pPr>
                <a:defRPr/>
              </a:pPr>
              <a:t>5</a:t>
            </a:fld>
            <a:endParaRPr lang="ru-RU"/>
          </a:p>
        </p:txBody>
      </p:sp>
    </p:spTree>
    <p:extLst>
      <p:ext uri="{BB962C8B-B14F-4D97-AF65-F5344CB8AC3E}">
        <p14:creationId xmlns:p14="http://schemas.microsoft.com/office/powerpoint/2010/main" val="27806763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В настоящий момент в АО «ИФТП» активно проводится программа импортозамещения, которая заключается во внедрении отечественных люминофоров. На базе данной программы уже получены и проходят типовые испытания новые виды пластмассовых сцинтилляторов с применением</a:t>
            </a:r>
            <a:r>
              <a:rPr lang="en-US" dirty="0"/>
              <a:t> </a:t>
            </a:r>
            <a:r>
              <a:rPr lang="ru-RU" dirty="0"/>
              <a:t>отечественного </a:t>
            </a:r>
            <a:r>
              <a:rPr lang="ru-RU" dirty="0" err="1"/>
              <a:t>йодфенилстильбена</a:t>
            </a:r>
            <a:r>
              <a:rPr lang="ru-RU" dirty="0"/>
              <a:t>,</a:t>
            </a:r>
            <a:r>
              <a:rPr lang="ru-RU" baseline="0" dirty="0"/>
              <a:t> а также</a:t>
            </a:r>
            <a:r>
              <a:rPr lang="ru-RU" dirty="0"/>
              <a:t> жидких сцинтилляторов на основе толуола в качестве матрицы с применением отечественных люминофоров </a:t>
            </a:r>
            <a:r>
              <a:rPr lang="en-US" dirty="0"/>
              <a:t>PPO </a:t>
            </a:r>
            <a:r>
              <a:rPr lang="ru-RU" dirty="0"/>
              <a:t>и</a:t>
            </a:r>
            <a:r>
              <a:rPr lang="en-US" dirty="0"/>
              <a:t> POPOP</a:t>
            </a:r>
            <a:r>
              <a:rPr lang="ru-RU" dirty="0"/>
              <a:t>.  </a:t>
            </a:r>
          </a:p>
        </p:txBody>
      </p:sp>
      <p:sp>
        <p:nvSpPr>
          <p:cNvPr id="4" name="Номер слайда 3"/>
          <p:cNvSpPr>
            <a:spLocks noGrp="1"/>
          </p:cNvSpPr>
          <p:nvPr>
            <p:ph type="sldNum" sz="quarter" idx="5"/>
          </p:nvPr>
        </p:nvSpPr>
        <p:spPr/>
        <p:txBody>
          <a:bodyPr/>
          <a:lstStyle/>
          <a:p>
            <a:pPr>
              <a:defRPr/>
            </a:pPr>
            <a:fld id="{22CA34C0-7CAB-456E-B75B-ED6D10F45DA9}" type="slidenum">
              <a:rPr lang="ru-RU" smtClean="0"/>
              <a:pPr>
                <a:defRPr/>
              </a:pPr>
              <a:t>6</a:t>
            </a:fld>
            <a:endParaRPr lang="ru-RU"/>
          </a:p>
        </p:txBody>
      </p:sp>
    </p:spTree>
    <p:extLst>
      <p:ext uri="{BB962C8B-B14F-4D97-AF65-F5344CB8AC3E}">
        <p14:creationId xmlns:p14="http://schemas.microsoft.com/office/powerpoint/2010/main" val="3460302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Все сцинтилляторы с новыми люминофорами проходят типовые испытания, которые включают в себя:</a:t>
            </a:r>
          </a:p>
          <a:p>
            <a:pPr marL="171450" indent="-171450">
              <a:buFontTx/>
              <a:buChar char="-"/>
            </a:pPr>
            <a:r>
              <a:rPr lang="ru-RU" dirty="0"/>
              <a:t>Климатические типовые испытания;</a:t>
            </a:r>
          </a:p>
          <a:p>
            <a:pPr marL="171450" marR="0" lvl="0" indent="-171450" algn="l" defTabSz="914400" eaLnBrk="1" fontAlgn="auto" latinLnBrk="0" hangingPunct="1">
              <a:lnSpc>
                <a:spcPct val="100000"/>
              </a:lnSpc>
              <a:spcBef>
                <a:spcPts val="0"/>
              </a:spcBef>
              <a:spcAft>
                <a:spcPts val="0"/>
              </a:spcAft>
              <a:buClrTx/>
              <a:buSzTx/>
              <a:buFontTx/>
              <a:buChar char="-"/>
              <a:tabLst/>
              <a:defRPr/>
            </a:pPr>
            <a:r>
              <a:rPr lang="ru-RU" dirty="0"/>
              <a:t>Радиационную устойчивость;</a:t>
            </a:r>
          </a:p>
          <a:p>
            <a:pPr marL="171450" marR="0" lvl="0" indent="-171450" algn="l" defTabSz="914400" eaLnBrk="1" fontAlgn="auto" latinLnBrk="0" hangingPunct="1">
              <a:lnSpc>
                <a:spcPct val="100000"/>
              </a:lnSpc>
              <a:spcBef>
                <a:spcPts val="0"/>
              </a:spcBef>
              <a:spcAft>
                <a:spcPts val="0"/>
              </a:spcAft>
              <a:buClrTx/>
              <a:buSzTx/>
              <a:buFontTx/>
              <a:buChar char="-"/>
              <a:tabLst/>
              <a:defRPr/>
            </a:pPr>
            <a:r>
              <a:rPr lang="ru-RU" dirty="0" err="1"/>
              <a:t>Световыход</a:t>
            </a:r>
            <a:r>
              <a:rPr lang="ru-RU" dirty="0"/>
              <a:t>;</a:t>
            </a:r>
          </a:p>
          <a:p>
            <a:pPr marL="171450" indent="-171450">
              <a:buFontTx/>
              <a:buChar char="-"/>
            </a:pPr>
            <a:r>
              <a:rPr lang="ru-RU" dirty="0"/>
              <a:t>Время высвечивания.</a:t>
            </a:r>
          </a:p>
          <a:p>
            <a:pPr marL="0" marR="0" lvl="0" indent="0" algn="l" defTabSz="914400" eaLnBrk="1" fontAlgn="auto" latinLnBrk="0" hangingPunct="1">
              <a:lnSpc>
                <a:spcPct val="100000"/>
              </a:lnSpc>
              <a:spcBef>
                <a:spcPts val="0"/>
              </a:spcBef>
              <a:spcAft>
                <a:spcPts val="0"/>
              </a:spcAft>
              <a:buClrTx/>
              <a:buSzTx/>
              <a:buFontTx/>
              <a:buNone/>
              <a:tabLst/>
              <a:defRPr/>
            </a:pPr>
            <a:r>
              <a:rPr lang="ru-RU" dirty="0"/>
              <a:t>В данной работе было уделено внимание последней характеристике. </a:t>
            </a:r>
            <a:endParaRPr lang="ru-RU" b="1" dirty="0"/>
          </a:p>
        </p:txBody>
      </p:sp>
      <p:sp>
        <p:nvSpPr>
          <p:cNvPr id="4" name="Номер слайда 3"/>
          <p:cNvSpPr>
            <a:spLocks noGrp="1"/>
          </p:cNvSpPr>
          <p:nvPr>
            <p:ph type="sldNum" sz="quarter" idx="5"/>
          </p:nvPr>
        </p:nvSpPr>
        <p:spPr/>
        <p:txBody>
          <a:bodyPr/>
          <a:lstStyle/>
          <a:p>
            <a:pPr>
              <a:defRPr/>
            </a:pPr>
            <a:fld id="{22CA34C0-7CAB-456E-B75B-ED6D10F45DA9}" type="slidenum">
              <a:rPr lang="ru-RU" smtClean="0"/>
              <a:pPr>
                <a:defRPr/>
              </a:pPr>
              <a:t>7</a:t>
            </a:fld>
            <a:endParaRPr lang="ru-RU"/>
          </a:p>
        </p:txBody>
      </p:sp>
    </p:spTree>
    <p:extLst>
      <p:ext uri="{BB962C8B-B14F-4D97-AF65-F5344CB8AC3E}">
        <p14:creationId xmlns:p14="http://schemas.microsoft.com/office/powerpoint/2010/main" val="36521042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Образ слайда 1"/>
          <p:cNvSpPr>
            <a:spLocks noGrp="1" noRot="1" noChangeAspect="1"/>
          </p:cNvSpPr>
          <p:nvPr>
            <p:ph type="sldImg"/>
          </p:nvPr>
        </p:nvSpPr>
        <p:spPr bwMode="auto"/>
      </p:sp>
      <p:sp>
        <p:nvSpPr>
          <p:cNvPr id="3" name="Заметки 2"/>
          <p:cNvSpPr>
            <a:spLocks noGrp="1"/>
          </p:cNvSpPr>
          <p:nvPr>
            <p:ph type="body" idx="1"/>
          </p:nvPr>
        </p:nvSpPr>
        <p:spPr bwMode="auto"/>
        <p:txBody>
          <a:bodyPr/>
          <a:lstStyle/>
          <a:p>
            <a:pPr>
              <a:defRPr/>
            </a:pPr>
            <a:r>
              <a:rPr lang="ru-RU" b="1" dirty="0"/>
              <a:t>Время высвечивания </a:t>
            </a:r>
            <a:r>
              <a:rPr lang="ru-RU" dirty="0"/>
              <a:t>время, в течение которого интенсивность отдельной сцинтилляции уменьшается в е раз.</a:t>
            </a:r>
            <a:endParaRPr lang="ru-RU" b="1" dirty="0"/>
          </a:p>
          <a:p>
            <a:pPr>
              <a:defRPr/>
            </a:pPr>
            <a:r>
              <a:rPr lang="ru-RU" dirty="0"/>
              <a:t>Как</a:t>
            </a:r>
            <a:r>
              <a:rPr lang="ru-RU" baseline="0" dirty="0"/>
              <a:t> было сказано ранее сцинтиллятор считается быстродействующим, если его время высвечивания меньше или равно 0,8 </a:t>
            </a:r>
            <a:r>
              <a:rPr lang="ru-RU" baseline="0" dirty="0" err="1"/>
              <a:t>нс</a:t>
            </a:r>
            <a:r>
              <a:rPr lang="ru-RU" baseline="0" dirty="0"/>
              <a:t>.</a:t>
            </a:r>
            <a:endParaRPr lang="ru-RU" dirty="0"/>
          </a:p>
        </p:txBody>
      </p:sp>
      <p:sp>
        <p:nvSpPr>
          <p:cNvPr id="4" name="Номер слайда 3"/>
          <p:cNvSpPr>
            <a:spLocks noGrp="1"/>
          </p:cNvSpPr>
          <p:nvPr>
            <p:ph type="sldNum" sz="quarter" idx="5"/>
          </p:nvPr>
        </p:nvSpPr>
        <p:spPr bwMode="auto"/>
        <p:txBody>
          <a:bodyPr/>
          <a:lstStyle/>
          <a:p>
            <a:pPr>
              <a:defRPr/>
            </a:pPr>
            <a:fld id="{22CA34C0-7CAB-456E-B75B-ED6D10F45DA9}" type="slidenum">
              <a:rPr lang="ru-RU"/>
              <a:pPr>
                <a:defRPr/>
              </a:pPr>
              <a:t>8</a:t>
            </a:fld>
            <a:endParaRPr lang="ru-RU"/>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Образ слайда 1"/>
          <p:cNvSpPr>
            <a:spLocks noGrp="1" noRot="1" noChangeAspect="1"/>
          </p:cNvSpPr>
          <p:nvPr>
            <p:ph type="sldImg"/>
          </p:nvPr>
        </p:nvSpPr>
        <p:spPr bwMode="auto"/>
      </p:sp>
      <p:sp>
        <p:nvSpPr>
          <p:cNvPr id="3" name="Заметки 2"/>
          <p:cNvSpPr>
            <a:spLocks noGrp="1"/>
          </p:cNvSpPr>
          <p:nvPr>
            <p:ph type="body" idx="1"/>
          </p:nvPr>
        </p:nvSpPr>
        <p:spPr bwMode="auto"/>
        <p:txBody>
          <a:bodyPr/>
          <a:lstStyle/>
          <a:p>
            <a:pPr>
              <a:defRPr/>
            </a:pPr>
            <a:r>
              <a:rPr lang="ru-RU" dirty="0"/>
              <a:t>Для</a:t>
            </a:r>
            <a:r>
              <a:rPr lang="ru-RU" baseline="0" dirty="0"/>
              <a:t> проведения эксперимента по исследованию временных характеристик у ПС необходимо было получить опытные образцы быстродействующих сцинтилляторов с определенным типоразмером. Для выполнения данной задачи была применена ампульная технология, которая заключается в полимеризации реакционной смеси (стирола с люминофорами) в ампуле (а нашем случае из </a:t>
            </a:r>
            <a:r>
              <a:rPr lang="ru-RU" baseline="0" dirty="0" err="1"/>
              <a:t>борсиликатного</a:t>
            </a:r>
            <a:r>
              <a:rPr lang="ru-RU" baseline="0" dirty="0"/>
              <a:t> стекла). Сам процесс полимеризации проходит в специальной термической камере - </a:t>
            </a:r>
            <a:r>
              <a:rPr lang="ru-RU" baseline="0" dirty="0" err="1"/>
              <a:t>полимеризаторе</a:t>
            </a:r>
            <a:r>
              <a:rPr lang="ru-RU" baseline="0" dirty="0"/>
              <a:t>. На слайде вы можете видеть верхнюю часть </a:t>
            </a:r>
            <a:r>
              <a:rPr lang="ru-RU" baseline="0" dirty="0" err="1"/>
              <a:t>полимеризационной</a:t>
            </a:r>
            <a:r>
              <a:rPr lang="ru-RU" baseline="0" dirty="0"/>
              <a:t> камеры, используемой для изготовления изделий малого размера. </a:t>
            </a:r>
            <a:endParaRPr lang="ru-RU" dirty="0"/>
          </a:p>
        </p:txBody>
      </p:sp>
      <p:sp>
        <p:nvSpPr>
          <p:cNvPr id="4" name="Номер слайда 3"/>
          <p:cNvSpPr>
            <a:spLocks noGrp="1"/>
          </p:cNvSpPr>
          <p:nvPr>
            <p:ph type="sldNum" sz="quarter" idx="5"/>
          </p:nvPr>
        </p:nvSpPr>
        <p:spPr bwMode="auto"/>
        <p:txBody>
          <a:bodyPr/>
          <a:lstStyle/>
          <a:p>
            <a:pPr>
              <a:defRPr/>
            </a:pPr>
            <a:fld id="{22CA34C0-7CAB-456E-B75B-ED6D10F45DA9}" type="slidenum">
              <a:rPr lang="ru-RU"/>
              <a:pPr>
                <a:defRPr/>
              </a:pPr>
              <a:t>9</a:t>
            </a:fld>
            <a:endParaRPr lang="ru-RU"/>
          </a:p>
        </p:txBody>
      </p:sp>
    </p:spTree>
    <p:extLst>
      <p:ext uri="{BB962C8B-B14F-4D97-AF65-F5344CB8AC3E}">
        <p14:creationId xmlns:p14="http://schemas.microsoft.com/office/powerpoint/2010/main" val="14466895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PhAnim="0" type="title" preserve="1" userDrawn="1">
  <p:cSld name="Титульный слайд">
    <p:spTree>
      <p:nvGrpSpPr>
        <p:cNvPr id="1" name=""/>
        <p:cNvGrpSpPr/>
        <p:nvPr/>
      </p:nvGrpSpPr>
      <p:grpSpPr bwMode="auto">
        <a:xfrm>
          <a:off x="0" y="0"/>
          <a:ext cx="0" cy="0"/>
          <a:chOff x="0" y="0"/>
          <a:chExt cx="0" cy="0"/>
        </a:xfrm>
      </p:grpSpPr>
      <p:sp>
        <p:nvSpPr>
          <p:cNvPr id="2" name="Заголовок 1"/>
          <p:cNvSpPr>
            <a:spLocks noGrp="1"/>
          </p:cNvSpPr>
          <p:nvPr>
            <p:ph type="ctrTitle"/>
          </p:nvPr>
        </p:nvSpPr>
        <p:spPr bwMode="auto">
          <a:xfrm>
            <a:off x="1524000" y="1122363"/>
            <a:ext cx="9144000" cy="2387600"/>
          </a:xfrm>
        </p:spPr>
        <p:txBody>
          <a:bodyPr anchor="b"/>
          <a:lstStyle>
            <a:lvl1pPr algn="ctr">
              <a:defRPr sz="6000"/>
            </a:lvl1pPr>
          </a:lstStyle>
          <a:p>
            <a:pPr>
              <a:defRPr/>
            </a:pPr>
            <a:r>
              <a:rPr lang="ru-RU"/>
              <a:t>Образец заголовка</a:t>
            </a:r>
            <a:endParaRPr/>
          </a:p>
        </p:txBody>
      </p:sp>
      <p:sp>
        <p:nvSpPr>
          <p:cNvPr id="3" name="Подзаголовок 2"/>
          <p:cNvSpPr>
            <a:spLocks noGrp="1"/>
          </p:cNvSpPr>
          <p:nvPr>
            <p:ph type="subTitle" idx="1"/>
          </p:nvPr>
        </p:nvSpPr>
        <p:spPr bwMode="auto">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defRPr/>
            </a:pPr>
            <a:r>
              <a:rPr lang="ru-RU"/>
              <a:t>Образец подзаголовка</a:t>
            </a:r>
            <a:endParaRPr/>
          </a:p>
        </p:txBody>
      </p:sp>
      <p:sp>
        <p:nvSpPr>
          <p:cNvPr id="4" name="Дата 3"/>
          <p:cNvSpPr>
            <a:spLocks noGrp="1"/>
          </p:cNvSpPr>
          <p:nvPr>
            <p:ph type="dt" sz="half" idx="10"/>
          </p:nvPr>
        </p:nvSpPr>
        <p:spPr bwMode="auto"/>
        <p:txBody>
          <a:bodyPr/>
          <a:lstStyle/>
          <a:p>
            <a:pPr>
              <a:defRPr/>
            </a:pPr>
            <a:fld id="{340962E9-D0A0-485E-BEB7-5EF8662C0BB0}" type="datetime1">
              <a:rPr lang="ru-RU"/>
              <a:pPr>
                <a:defRPr/>
              </a:pPr>
              <a:t>17.10.2023</a:t>
            </a:fld>
            <a:endParaRPr lang="ru-RU"/>
          </a:p>
        </p:txBody>
      </p:sp>
      <p:sp>
        <p:nvSpPr>
          <p:cNvPr id="5" name="Нижний колонтитул 4"/>
          <p:cNvSpPr>
            <a:spLocks noGrp="1"/>
          </p:cNvSpPr>
          <p:nvPr>
            <p:ph type="ftr" sz="quarter" idx="11"/>
          </p:nvPr>
        </p:nvSpPr>
        <p:spPr bwMode="auto"/>
        <p:txBody>
          <a:bodyPr/>
          <a:lstStyle/>
          <a:p>
            <a:pPr>
              <a:defRPr/>
            </a:pPr>
            <a:endParaRPr lang="ru-RU"/>
          </a:p>
        </p:txBody>
      </p:sp>
      <p:sp>
        <p:nvSpPr>
          <p:cNvPr id="6" name="Номер слайда 5"/>
          <p:cNvSpPr>
            <a:spLocks noGrp="1"/>
          </p:cNvSpPr>
          <p:nvPr>
            <p:ph type="sldNum" sz="quarter" idx="12"/>
          </p:nvPr>
        </p:nvSpPr>
        <p:spPr bwMode="auto"/>
        <p:txBody>
          <a:bodyPr/>
          <a:lstStyle/>
          <a:p>
            <a:pPr>
              <a:defRPr/>
            </a:pPr>
            <a:fld id="{8A10C794-CADB-40D1-8B01-E4BCE97B66C3}"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PhAnim="0" type="vertTx" preserve="1" userDrawn="1">
  <p:cSld name="Заголовок и вертикальный текст">
    <p:spTree>
      <p:nvGrpSpPr>
        <p:cNvPr id="1" name=""/>
        <p:cNvGrpSpPr/>
        <p:nvPr/>
      </p:nvGrpSpPr>
      <p:grpSpPr bwMode="auto">
        <a:xfrm>
          <a:off x="0" y="0"/>
          <a:ext cx="0" cy="0"/>
          <a:chOff x="0" y="0"/>
          <a:chExt cx="0" cy="0"/>
        </a:xfrm>
      </p:grpSpPr>
      <p:sp>
        <p:nvSpPr>
          <p:cNvPr id="2" name="Заголовок 1"/>
          <p:cNvSpPr>
            <a:spLocks noGrp="1"/>
          </p:cNvSpPr>
          <p:nvPr>
            <p:ph type="title"/>
          </p:nvPr>
        </p:nvSpPr>
        <p:spPr bwMode="auto"/>
        <p:txBody>
          <a:bodyPr/>
          <a:lstStyle/>
          <a:p>
            <a:pPr>
              <a:defRPr/>
            </a:pPr>
            <a:r>
              <a:rPr lang="ru-RU"/>
              <a:t>Образец заголовка</a:t>
            </a:r>
            <a:endParaRPr/>
          </a:p>
        </p:txBody>
      </p:sp>
      <p:sp>
        <p:nvSpPr>
          <p:cNvPr id="3" name="Вертикальный текст 2"/>
          <p:cNvSpPr>
            <a:spLocks noGrp="1"/>
          </p:cNvSpPr>
          <p:nvPr>
            <p:ph type="body" orient="vert" idx="1"/>
          </p:nvPr>
        </p:nvSpPr>
        <p:spPr bwMode="auto"/>
        <p:txBody>
          <a:bodyPr vert="eaVert"/>
          <a:lstStyle/>
          <a:p>
            <a:pPr lvl="0">
              <a:defRPr/>
            </a:pPr>
            <a:r>
              <a:rPr lang="ru-RU"/>
              <a:t>Образец текста</a:t>
            </a:r>
            <a:endParaRPr/>
          </a:p>
          <a:p>
            <a:pPr lvl="1">
              <a:defRPr/>
            </a:pPr>
            <a:r>
              <a:rPr lang="ru-RU"/>
              <a:t>Второй уровень</a:t>
            </a:r>
            <a:endParaRPr/>
          </a:p>
          <a:p>
            <a:pPr lvl="2">
              <a:defRPr/>
            </a:pPr>
            <a:r>
              <a:rPr lang="ru-RU"/>
              <a:t>Третий уровень</a:t>
            </a:r>
            <a:endParaRPr/>
          </a:p>
          <a:p>
            <a:pPr lvl="3">
              <a:defRPr/>
            </a:pPr>
            <a:r>
              <a:rPr lang="ru-RU"/>
              <a:t>Четвертый уровень</a:t>
            </a:r>
            <a:endParaRPr/>
          </a:p>
          <a:p>
            <a:pPr lvl="4">
              <a:defRPr/>
            </a:pPr>
            <a:r>
              <a:rPr lang="ru-RU"/>
              <a:t>Пятый уровень</a:t>
            </a:r>
            <a:endParaRPr/>
          </a:p>
        </p:txBody>
      </p:sp>
      <p:sp>
        <p:nvSpPr>
          <p:cNvPr id="4" name="Дата 3"/>
          <p:cNvSpPr>
            <a:spLocks noGrp="1"/>
          </p:cNvSpPr>
          <p:nvPr>
            <p:ph type="dt" sz="half" idx="10"/>
          </p:nvPr>
        </p:nvSpPr>
        <p:spPr bwMode="auto"/>
        <p:txBody>
          <a:bodyPr/>
          <a:lstStyle/>
          <a:p>
            <a:pPr>
              <a:defRPr/>
            </a:pPr>
            <a:fld id="{F9D4159D-93FC-4D5F-BACC-12B2753281DD}" type="datetime1">
              <a:rPr lang="ru-RU"/>
              <a:pPr>
                <a:defRPr/>
              </a:pPr>
              <a:t>17.10.2023</a:t>
            </a:fld>
            <a:endParaRPr lang="ru-RU"/>
          </a:p>
        </p:txBody>
      </p:sp>
      <p:sp>
        <p:nvSpPr>
          <p:cNvPr id="5" name="Нижний колонтитул 4"/>
          <p:cNvSpPr>
            <a:spLocks noGrp="1"/>
          </p:cNvSpPr>
          <p:nvPr>
            <p:ph type="ftr" sz="quarter" idx="11"/>
          </p:nvPr>
        </p:nvSpPr>
        <p:spPr bwMode="auto"/>
        <p:txBody>
          <a:bodyPr/>
          <a:lstStyle/>
          <a:p>
            <a:pPr>
              <a:defRPr/>
            </a:pPr>
            <a:endParaRPr lang="ru-RU"/>
          </a:p>
        </p:txBody>
      </p:sp>
      <p:sp>
        <p:nvSpPr>
          <p:cNvPr id="6" name="Номер слайда 5"/>
          <p:cNvSpPr>
            <a:spLocks noGrp="1"/>
          </p:cNvSpPr>
          <p:nvPr>
            <p:ph type="sldNum" sz="quarter" idx="12"/>
          </p:nvPr>
        </p:nvSpPr>
        <p:spPr bwMode="auto"/>
        <p:txBody>
          <a:bodyPr/>
          <a:lstStyle/>
          <a:p>
            <a:pPr>
              <a:defRPr/>
            </a:pPr>
            <a:fld id="{8A10C794-CADB-40D1-8B01-E4BCE97B66C3}"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PhAnim="0" type="vertTitleAndTx" preserve="1" userDrawn="1">
  <p:cSld name="Вертикальный заголовок и текст">
    <p:spTree>
      <p:nvGrpSpPr>
        <p:cNvPr id="1" name=""/>
        <p:cNvGrpSpPr/>
        <p:nvPr/>
      </p:nvGrpSpPr>
      <p:grpSpPr bwMode="auto">
        <a:xfrm>
          <a:off x="0" y="0"/>
          <a:ext cx="0" cy="0"/>
          <a:chOff x="0" y="0"/>
          <a:chExt cx="0" cy="0"/>
        </a:xfrm>
      </p:grpSpPr>
      <p:sp>
        <p:nvSpPr>
          <p:cNvPr id="2" name="Вертикальный заголовок 1"/>
          <p:cNvSpPr>
            <a:spLocks noGrp="1"/>
          </p:cNvSpPr>
          <p:nvPr>
            <p:ph type="title" orient="vert"/>
          </p:nvPr>
        </p:nvSpPr>
        <p:spPr bwMode="auto">
          <a:xfrm>
            <a:off x="8724900" y="365125"/>
            <a:ext cx="2628900" cy="5811838"/>
          </a:xfrm>
        </p:spPr>
        <p:txBody>
          <a:bodyPr vert="eaVert"/>
          <a:lstStyle/>
          <a:p>
            <a:pPr>
              <a:defRPr/>
            </a:pPr>
            <a:r>
              <a:rPr lang="ru-RU"/>
              <a:t>Образец заголовка</a:t>
            </a:r>
            <a:endParaRPr/>
          </a:p>
        </p:txBody>
      </p:sp>
      <p:sp>
        <p:nvSpPr>
          <p:cNvPr id="3" name="Вертикальный текст 2"/>
          <p:cNvSpPr>
            <a:spLocks noGrp="1"/>
          </p:cNvSpPr>
          <p:nvPr>
            <p:ph type="body" orient="vert" idx="1"/>
          </p:nvPr>
        </p:nvSpPr>
        <p:spPr bwMode="auto">
          <a:xfrm>
            <a:off x="838200" y="365125"/>
            <a:ext cx="7734300" cy="5811838"/>
          </a:xfrm>
        </p:spPr>
        <p:txBody>
          <a:bodyPr vert="eaVert"/>
          <a:lstStyle/>
          <a:p>
            <a:pPr lvl="0">
              <a:defRPr/>
            </a:pPr>
            <a:r>
              <a:rPr lang="ru-RU"/>
              <a:t>Образец текста</a:t>
            </a:r>
            <a:endParaRPr/>
          </a:p>
          <a:p>
            <a:pPr lvl="1">
              <a:defRPr/>
            </a:pPr>
            <a:r>
              <a:rPr lang="ru-RU"/>
              <a:t>Второй уровень</a:t>
            </a:r>
            <a:endParaRPr/>
          </a:p>
          <a:p>
            <a:pPr lvl="2">
              <a:defRPr/>
            </a:pPr>
            <a:r>
              <a:rPr lang="ru-RU"/>
              <a:t>Третий уровень</a:t>
            </a:r>
            <a:endParaRPr/>
          </a:p>
          <a:p>
            <a:pPr lvl="3">
              <a:defRPr/>
            </a:pPr>
            <a:r>
              <a:rPr lang="ru-RU"/>
              <a:t>Четвертый уровень</a:t>
            </a:r>
            <a:endParaRPr/>
          </a:p>
          <a:p>
            <a:pPr lvl="4">
              <a:defRPr/>
            </a:pPr>
            <a:r>
              <a:rPr lang="ru-RU"/>
              <a:t>Пятый уровень</a:t>
            </a:r>
            <a:endParaRPr/>
          </a:p>
        </p:txBody>
      </p:sp>
      <p:sp>
        <p:nvSpPr>
          <p:cNvPr id="4" name="Дата 3"/>
          <p:cNvSpPr>
            <a:spLocks noGrp="1"/>
          </p:cNvSpPr>
          <p:nvPr>
            <p:ph type="dt" sz="half" idx="10"/>
          </p:nvPr>
        </p:nvSpPr>
        <p:spPr bwMode="auto"/>
        <p:txBody>
          <a:bodyPr/>
          <a:lstStyle/>
          <a:p>
            <a:pPr>
              <a:defRPr/>
            </a:pPr>
            <a:fld id="{91021A8A-29BE-496E-9A17-F6BE80ACAB95}" type="datetime1">
              <a:rPr lang="ru-RU"/>
              <a:pPr>
                <a:defRPr/>
              </a:pPr>
              <a:t>17.10.2023</a:t>
            </a:fld>
            <a:endParaRPr lang="ru-RU"/>
          </a:p>
        </p:txBody>
      </p:sp>
      <p:sp>
        <p:nvSpPr>
          <p:cNvPr id="5" name="Нижний колонтитул 4"/>
          <p:cNvSpPr>
            <a:spLocks noGrp="1"/>
          </p:cNvSpPr>
          <p:nvPr>
            <p:ph type="ftr" sz="quarter" idx="11"/>
          </p:nvPr>
        </p:nvSpPr>
        <p:spPr bwMode="auto"/>
        <p:txBody>
          <a:bodyPr/>
          <a:lstStyle/>
          <a:p>
            <a:pPr>
              <a:defRPr/>
            </a:pPr>
            <a:endParaRPr lang="ru-RU"/>
          </a:p>
        </p:txBody>
      </p:sp>
      <p:sp>
        <p:nvSpPr>
          <p:cNvPr id="6" name="Номер слайда 5"/>
          <p:cNvSpPr>
            <a:spLocks noGrp="1"/>
          </p:cNvSpPr>
          <p:nvPr>
            <p:ph type="sldNum" sz="quarter" idx="12"/>
          </p:nvPr>
        </p:nvSpPr>
        <p:spPr bwMode="auto"/>
        <p:txBody>
          <a:bodyPr/>
          <a:lstStyle/>
          <a:p>
            <a:pPr>
              <a:defRPr/>
            </a:pPr>
            <a:fld id="{8A10C794-CADB-40D1-8B01-E4BCE97B66C3}"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PhAnim="0" type="obj" preserve="1" userDrawn="1">
  <p:cSld name="Заголовок и объект">
    <p:spTree>
      <p:nvGrpSpPr>
        <p:cNvPr id="1" name=""/>
        <p:cNvGrpSpPr/>
        <p:nvPr/>
      </p:nvGrpSpPr>
      <p:grpSpPr bwMode="auto">
        <a:xfrm>
          <a:off x="0" y="0"/>
          <a:ext cx="0" cy="0"/>
          <a:chOff x="0" y="0"/>
          <a:chExt cx="0" cy="0"/>
        </a:xfrm>
      </p:grpSpPr>
      <p:sp>
        <p:nvSpPr>
          <p:cNvPr id="2" name="Заголовок 1"/>
          <p:cNvSpPr>
            <a:spLocks noGrp="1"/>
          </p:cNvSpPr>
          <p:nvPr>
            <p:ph type="title"/>
          </p:nvPr>
        </p:nvSpPr>
        <p:spPr bwMode="auto"/>
        <p:txBody>
          <a:bodyPr/>
          <a:lstStyle/>
          <a:p>
            <a:pPr>
              <a:defRPr/>
            </a:pPr>
            <a:r>
              <a:rPr lang="ru-RU"/>
              <a:t>Образец заголовка</a:t>
            </a:r>
            <a:endParaRPr/>
          </a:p>
        </p:txBody>
      </p:sp>
      <p:sp>
        <p:nvSpPr>
          <p:cNvPr id="3" name="Объект 2"/>
          <p:cNvSpPr>
            <a:spLocks noGrp="1"/>
          </p:cNvSpPr>
          <p:nvPr>
            <p:ph idx="1"/>
          </p:nvPr>
        </p:nvSpPr>
        <p:spPr bwMode="auto"/>
        <p:txBody>
          <a:bodyPr/>
          <a:lstStyle/>
          <a:p>
            <a:pPr lvl="0">
              <a:defRPr/>
            </a:pPr>
            <a:r>
              <a:rPr lang="ru-RU"/>
              <a:t>Образец текста</a:t>
            </a:r>
            <a:endParaRPr/>
          </a:p>
          <a:p>
            <a:pPr lvl="1">
              <a:defRPr/>
            </a:pPr>
            <a:r>
              <a:rPr lang="ru-RU"/>
              <a:t>Второй уровень</a:t>
            </a:r>
            <a:endParaRPr/>
          </a:p>
          <a:p>
            <a:pPr lvl="2">
              <a:defRPr/>
            </a:pPr>
            <a:r>
              <a:rPr lang="ru-RU"/>
              <a:t>Третий уровень</a:t>
            </a:r>
            <a:endParaRPr/>
          </a:p>
          <a:p>
            <a:pPr lvl="3">
              <a:defRPr/>
            </a:pPr>
            <a:r>
              <a:rPr lang="ru-RU"/>
              <a:t>Четвертый уровень</a:t>
            </a:r>
            <a:endParaRPr/>
          </a:p>
          <a:p>
            <a:pPr lvl="4">
              <a:defRPr/>
            </a:pPr>
            <a:r>
              <a:rPr lang="ru-RU"/>
              <a:t>Пятый уровень</a:t>
            </a:r>
            <a:endParaRPr/>
          </a:p>
        </p:txBody>
      </p:sp>
      <p:sp>
        <p:nvSpPr>
          <p:cNvPr id="4" name="Дата 3"/>
          <p:cNvSpPr>
            <a:spLocks noGrp="1"/>
          </p:cNvSpPr>
          <p:nvPr>
            <p:ph type="dt" sz="half" idx="10"/>
          </p:nvPr>
        </p:nvSpPr>
        <p:spPr bwMode="auto"/>
        <p:txBody>
          <a:bodyPr/>
          <a:lstStyle/>
          <a:p>
            <a:pPr>
              <a:defRPr/>
            </a:pPr>
            <a:fld id="{85C9A63D-4DD8-46DE-B468-7DE21D6C744E}" type="datetime1">
              <a:rPr lang="ru-RU"/>
              <a:pPr>
                <a:defRPr/>
              </a:pPr>
              <a:t>17.10.2023</a:t>
            </a:fld>
            <a:endParaRPr lang="ru-RU"/>
          </a:p>
        </p:txBody>
      </p:sp>
      <p:sp>
        <p:nvSpPr>
          <p:cNvPr id="5" name="Нижний колонтитул 4"/>
          <p:cNvSpPr>
            <a:spLocks noGrp="1"/>
          </p:cNvSpPr>
          <p:nvPr>
            <p:ph type="ftr" sz="quarter" idx="11"/>
          </p:nvPr>
        </p:nvSpPr>
        <p:spPr bwMode="auto"/>
        <p:txBody>
          <a:bodyPr/>
          <a:lstStyle/>
          <a:p>
            <a:pPr>
              <a:defRPr/>
            </a:pPr>
            <a:endParaRPr lang="ru-RU"/>
          </a:p>
        </p:txBody>
      </p:sp>
      <p:sp>
        <p:nvSpPr>
          <p:cNvPr id="6" name="Номер слайда 5"/>
          <p:cNvSpPr>
            <a:spLocks noGrp="1"/>
          </p:cNvSpPr>
          <p:nvPr>
            <p:ph type="sldNum" sz="quarter" idx="12"/>
          </p:nvPr>
        </p:nvSpPr>
        <p:spPr bwMode="auto"/>
        <p:txBody>
          <a:bodyPr/>
          <a:lstStyle/>
          <a:p>
            <a:pPr>
              <a:defRPr/>
            </a:pPr>
            <a:fld id="{8A10C794-CADB-40D1-8B01-E4BCE97B66C3}"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PhAnim="0" type="secHead" preserve="1" userDrawn="1">
  <p:cSld name="Заголовок раздела">
    <p:spTree>
      <p:nvGrpSpPr>
        <p:cNvPr id="1" name=""/>
        <p:cNvGrpSpPr/>
        <p:nvPr/>
      </p:nvGrpSpPr>
      <p:grpSpPr bwMode="auto">
        <a:xfrm>
          <a:off x="0" y="0"/>
          <a:ext cx="0" cy="0"/>
          <a:chOff x="0" y="0"/>
          <a:chExt cx="0" cy="0"/>
        </a:xfrm>
      </p:grpSpPr>
      <p:sp>
        <p:nvSpPr>
          <p:cNvPr id="2" name="Заголовок 1"/>
          <p:cNvSpPr>
            <a:spLocks noGrp="1"/>
          </p:cNvSpPr>
          <p:nvPr>
            <p:ph type="title"/>
          </p:nvPr>
        </p:nvSpPr>
        <p:spPr bwMode="auto">
          <a:xfrm>
            <a:off x="831850" y="1709738"/>
            <a:ext cx="10515600" cy="2852737"/>
          </a:xfrm>
        </p:spPr>
        <p:txBody>
          <a:bodyPr anchor="b"/>
          <a:lstStyle>
            <a:lvl1pPr>
              <a:defRPr sz="6000"/>
            </a:lvl1pPr>
          </a:lstStyle>
          <a:p>
            <a:pPr>
              <a:defRPr/>
            </a:pPr>
            <a:r>
              <a:rPr lang="ru-RU"/>
              <a:t>Образец заголовка</a:t>
            </a:r>
            <a:endParaRPr/>
          </a:p>
        </p:txBody>
      </p:sp>
      <p:sp>
        <p:nvSpPr>
          <p:cNvPr id="3" name="Текст 2"/>
          <p:cNvSpPr>
            <a:spLocks noGrp="1"/>
          </p:cNvSpPr>
          <p:nvPr>
            <p:ph type="body" idx="1"/>
          </p:nvPr>
        </p:nvSpPr>
        <p:spPr bwMode="auto">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defRPr/>
            </a:pPr>
            <a:r>
              <a:rPr lang="ru-RU"/>
              <a:t>Образец текста</a:t>
            </a:r>
            <a:endParaRPr/>
          </a:p>
        </p:txBody>
      </p:sp>
      <p:sp>
        <p:nvSpPr>
          <p:cNvPr id="4" name="Дата 3"/>
          <p:cNvSpPr>
            <a:spLocks noGrp="1"/>
          </p:cNvSpPr>
          <p:nvPr>
            <p:ph type="dt" sz="half" idx="10"/>
          </p:nvPr>
        </p:nvSpPr>
        <p:spPr bwMode="auto"/>
        <p:txBody>
          <a:bodyPr/>
          <a:lstStyle/>
          <a:p>
            <a:pPr>
              <a:defRPr/>
            </a:pPr>
            <a:fld id="{10AFFE4D-0656-4783-929E-DCA71F4955E6}" type="datetime1">
              <a:rPr lang="ru-RU"/>
              <a:pPr>
                <a:defRPr/>
              </a:pPr>
              <a:t>17.10.2023</a:t>
            </a:fld>
            <a:endParaRPr lang="ru-RU"/>
          </a:p>
        </p:txBody>
      </p:sp>
      <p:sp>
        <p:nvSpPr>
          <p:cNvPr id="5" name="Нижний колонтитул 4"/>
          <p:cNvSpPr>
            <a:spLocks noGrp="1"/>
          </p:cNvSpPr>
          <p:nvPr>
            <p:ph type="ftr" sz="quarter" idx="11"/>
          </p:nvPr>
        </p:nvSpPr>
        <p:spPr bwMode="auto"/>
        <p:txBody>
          <a:bodyPr/>
          <a:lstStyle/>
          <a:p>
            <a:pPr>
              <a:defRPr/>
            </a:pPr>
            <a:endParaRPr lang="ru-RU"/>
          </a:p>
        </p:txBody>
      </p:sp>
      <p:sp>
        <p:nvSpPr>
          <p:cNvPr id="6" name="Номер слайда 5"/>
          <p:cNvSpPr>
            <a:spLocks noGrp="1"/>
          </p:cNvSpPr>
          <p:nvPr>
            <p:ph type="sldNum" sz="quarter" idx="12"/>
          </p:nvPr>
        </p:nvSpPr>
        <p:spPr bwMode="auto"/>
        <p:txBody>
          <a:bodyPr/>
          <a:lstStyle/>
          <a:p>
            <a:pPr>
              <a:defRPr/>
            </a:pPr>
            <a:fld id="{8A10C794-CADB-40D1-8B01-E4BCE97B66C3}"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PhAnim="0" type="twoObj" preserve="1" userDrawn="1">
  <p:cSld name="Два объекта">
    <p:spTree>
      <p:nvGrpSpPr>
        <p:cNvPr id="1" name=""/>
        <p:cNvGrpSpPr/>
        <p:nvPr/>
      </p:nvGrpSpPr>
      <p:grpSpPr bwMode="auto">
        <a:xfrm>
          <a:off x="0" y="0"/>
          <a:ext cx="0" cy="0"/>
          <a:chOff x="0" y="0"/>
          <a:chExt cx="0" cy="0"/>
        </a:xfrm>
      </p:grpSpPr>
      <p:sp>
        <p:nvSpPr>
          <p:cNvPr id="2" name="Заголовок 1"/>
          <p:cNvSpPr>
            <a:spLocks noGrp="1"/>
          </p:cNvSpPr>
          <p:nvPr>
            <p:ph type="title"/>
          </p:nvPr>
        </p:nvSpPr>
        <p:spPr bwMode="auto"/>
        <p:txBody>
          <a:bodyPr/>
          <a:lstStyle/>
          <a:p>
            <a:pPr>
              <a:defRPr/>
            </a:pPr>
            <a:r>
              <a:rPr lang="ru-RU"/>
              <a:t>Образец заголовка</a:t>
            </a:r>
            <a:endParaRPr/>
          </a:p>
        </p:txBody>
      </p:sp>
      <p:sp>
        <p:nvSpPr>
          <p:cNvPr id="3" name="Объект 2"/>
          <p:cNvSpPr>
            <a:spLocks noGrp="1"/>
          </p:cNvSpPr>
          <p:nvPr>
            <p:ph sz="half" idx="1"/>
          </p:nvPr>
        </p:nvSpPr>
        <p:spPr bwMode="auto">
          <a:xfrm>
            <a:off x="838200" y="1825625"/>
            <a:ext cx="5181600" cy="4351338"/>
          </a:xfrm>
        </p:spPr>
        <p:txBody>
          <a:bodyPr/>
          <a:lstStyle/>
          <a:p>
            <a:pPr lvl="0">
              <a:defRPr/>
            </a:pPr>
            <a:r>
              <a:rPr lang="ru-RU"/>
              <a:t>Образец текста</a:t>
            </a:r>
            <a:endParaRPr/>
          </a:p>
          <a:p>
            <a:pPr lvl="1">
              <a:defRPr/>
            </a:pPr>
            <a:r>
              <a:rPr lang="ru-RU"/>
              <a:t>Второй уровень</a:t>
            </a:r>
            <a:endParaRPr/>
          </a:p>
          <a:p>
            <a:pPr lvl="2">
              <a:defRPr/>
            </a:pPr>
            <a:r>
              <a:rPr lang="ru-RU"/>
              <a:t>Третий уровень</a:t>
            </a:r>
            <a:endParaRPr/>
          </a:p>
          <a:p>
            <a:pPr lvl="3">
              <a:defRPr/>
            </a:pPr>
            <a:r>
              <a:rPr lang="ru-RU"/>
              <a:t>Четвертый уровень</a:t>
            </a:r>
            <a:endParaRPr/>
          </a:p>
          <a:p>
            <a:pPr lvl="4">
              <a:defRPr/>
            </a:pPr>
            <a:r>
              <a:rPr lang="ru-RU"/>
              <a:t>Пятый уровень</a:t>
            </a:r>
            <a:endParaRPr/>
          </a:p>
        </p:txBody>
      </p:sp>
      <p:sp>
        <p:nvSpPr>
          <p:cNvPr id="4" name="Объект 3"/>
          <p:cNvSpPr>
            <a:spLocks noGrp="1"/>
          </p:cNvSpPr>
          <p:nvPr>
            <p:ph sz="half" idx="2"/>
          </p:nvPr>
        </p:nvSpPr>
        <p:spPr bwMode="auto">
          <a:xfrm>
            <a:off x="6172200" y="1825625"/>
            <a:ext cx="5181600" cy="4351338"/>
          </a:xfrm>
        </p:spPr>
        <p:txBody>
          <a:bodyPr/>
          <a:lstStyle/>
          <a:p>
            <a:pPr lvl="0">
              <a:defRPr/>
            </a:pPr>
            <a:r>
              <a:rPr lang="ru-RU"/>
              <a:t>Образец текста</a:t>
            </a:r>
            <a:endParaRPr/>
          </a:p>
          <a:p>
            <a:pPr lvl="1">
              <a:defRPr/>
            </a:pPr>
            <a:r>
              <a:rPr lang="ru-RU"/>
              <a:t>Второй уровень</a:t>
            </a:r>
            <a:endParaRPr/>
          </a:p>
          <a:p>
            <a:pPr lvl="2">
              <a:defRPr/>
            </a:pPr>
            <a:r>
              <a:rPr lang="ru-RU"/>
              <a:t>Третий уровень</a:t>
            </a:r>
            <a:endParaRPr/>
          </a:p>
          <a:p>
            <a:pPr lvl="3">
              <a:defRPr/>
            </a:pPr>
            <a:r>
              <a:rPr lang="ru-RU"/>
              <a:t>Четвертый уровень</a:t>
            </a:r>
            <a:endParaRPr/>
          </a:p>
          <a:p>
            <a:pPr lvl="4">
              <a:defRPr/>
            </a:pPr>
            <a:r>
              <a:rPr lang="ru-RU"/>
              <a:t>Пятый уровень</a:t>
            </a:r>
            <a:endParaRPr/>
          </a:p>
        </p:txBody>
      </p:sp>
      <p:sp>
        <p:nvSpPr>
          <p:cNvPr id="5" name="Дата 4"/>
          <p:cNvSpPr>
            <a:spLocks noGrp="1"/>
          </p:cNvSpPr>
          <p:nvPr>
            <p:ph type="dt" sz="half" idx="10"/>
          </p:nvPr>
        </p:nvSpPr>
        <p:spPr bwMode="auto"/>
        <p:txBody>
          <a:bodyPr/>
          <a:lstStyle/>
          <a:p>
            <a:pPr>
              <a:defRPr/>
            </a:pPr>
            <a:fld id="{B671D16F-3795-4CFD-98F7-5399BD172ED8}" type="datetime1">
              <a:rPr lang="ru-RU"/>
              <a:pPr>
                <a:defRPr/>
              </a:pPr>
              <a:t>17.10.2023</a:t>
            </a:fld>
            <a:endParaRPr lang="ru-RU"/>
          </a:p>
        </p:txBody>
      </p:sp>
      <p:sp>
        <p:nvSpPr>
          <p:cNvPr id="6" name="Нижний колонтитул 5"/>
          <p:cNvSpPr>
            <a:spLocks noGrp="1"/>
          </p:cNvSpPr>
          <p:nvPr>
            <p:ph type="ftr" sz="quarter" idx="11"/>
          </p:nvPr>
        </p:nvSpPr>
        <p:spPr bwMode="auto"/>
        <p:txBody>
          <a:bodyPr/>
          <a:lstStyle/>
          <a:p>
            <a:pPr>
              <a:defRPr/>
            </a:pPr>
            <a:endParaRPr lang="ru-RU"/>
          </a:p>
        </p:txBody>
      </p:sp>
      <p:sp>
        <p:nvSpPr>
          <p:cNvPr id="7" name="Номер слайда 6"/>
          <p:cNvSpPr>
            <a:spLocks noGrp="1"/>
          </p:cNvSpPr>
          <p:nvPr>
            <p:ph type="sldNum" sz="quarter" idx="12"/>
          </p:nvPr>
        </p:nvSpPr>
        <p:spPr bwMode="auto"/>
        <p:txBody>
          <a:bodyPr/>
          <a:lstStyle/>
          <a:p>
            <a:pPr>
              <a:defRPr/>
            </a:pPr>
            <a:fld id="{8A10C794-CADB-40D1-8B01-E4BCE97B66C3}"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PhAnim="0" type="twoTxTwoObj" preserve="1" userDrawn="1">
  <p:cSld name="Сравнение">
    <p:spTree>
      <p:nvGrpSpPr>
        <p:cNvPr id="1" name=""/>
        <p:cNvGrpSpPr/>
        <p:nvPr/>
      </p:nvGrpSpPr>
      <p:grpSpPr bwMode="auto">
        <a:xfrm>
          <a:off x="0" y="0"/>
          <a:ext cx="0" cy="0"/>
          <a:chOff x="0" y="0"/>
          <a:chExt cx="0" cy="0"/>
        </a:xfrm>
      </p:grpSpPr>
      <p:sp>
        <p:nvSpPr>
          <p:cNvPr id="2" name="Заголовок 1"/>
          <p:cNvSpPr>
            <a:spLocks noGrp="1"/>
          </p:cNvSpPr>
          <p:nvPr>
            <p:ph type="title"/>
          </p:nvPr>
        </p:nvSpPr>
        <p:spPr bwMode="auto">
          <a:xfrm>
            <a:off x="839788" y="365125"/>
            <a:ext cx="10515600" cy="1325563"/>
          </a:xfrm>
        </p:spPr>
        <p:txBody>
          <a:bodyPr/>
          <a:lstStyle/>
          <a:p>
            <a:pPr>
              <a:defRPr/>
            </a:pPr>
            <a:r>
              <a:rPr lang="ru-RU"/>
              <a:t>Образец заголовка</a:t>
            </a:r>
            <a:endParaRPr/>
          </a:p>
        </p:txBody>
      </p:sp>
      <p:sp>
        <p:nvSpPr>
          <p:cNvPr id="3" name="Текст 2"/>
          <p:cNvSpPr>
            <a:spLocks noGrp="1"/>
          </p:cNvSpPr>
          <p:nvPr>
            <p:ph type="body" idx="1"/>
          </p:nvPr>
        </p:nvSpPr>
        <p:spPr bwMode="auto">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a:pPr>
            <a:r>
              <a:rPr lang="ru-RU"/>
              <a:t>Образец текста</a:t>
            </a:r>
            <a:endParaRPr/>
          </a:p>
        </p:txBody>
      </p:sp>
      <p:sp>
        <p:nvSpPr>
          <p:cNvPr id="4" name="Объект 3"/>
          <p:cNvSpPr>
            <a:spLocks noGrp="1"/>
          </p:cNvSpPr>
          <p:nvPr>
            <p:ph sz="half" idx="2"/>
          </p:nvPr>
        </p:nvSpPr>
        <p:spPr bwMode="auto">
          <a:xfrm>
            <a:off x="839788" y="2505074"/>
            <a:ext cx="5157787" cy="3684588"/>
          </a:xfrm>
        </p:spPr>
        <p:txBody>
          <a:bodyPr/>
          <a:lstStyle/>
          <a:p>
            <a:pPr lvl="0">
              <a:defRPr/>
            </a:pPr>
            <a:r>
              <a:rPr lang="ru-RU"/>
              <a:t>Образец текста</a:t>
            </a:r>
            <a:endParaRPr/>
          </a:p>
          <a:p>
            <a:pPr lvl="1">
              <a:defRPr/>
            </a:pPr>
            <a:r>
              <a:rPr lang="ru-RU"/>
              <a:t>Второй уровень</a:t>
            </a:r>
            <a:endParaRPr/>
          </a:p>
          <a:p>
            <a:pPr lvl="2">
              <a:defRPr/>
            </a:pPr>
            <a:r>
              <a:rPr lang="ru-RU"/>
              <a:t>Третий уровень</a:t>
            </a:r>
            <a:endParaRPr/>
          </a:p>
          <a:p>
            <a:pPr lvl="3">
              <a:defRPr/>
            </a:pPr>
            <a:r>
              <a:rPr lang="ru-RU"/>
              <a:t>Четвертый уровень</a:t>
            </a:r>
            <a:endParaRPr/>
          </a:p>
          <a:p>
            <a:pPr lvl="4">
              <a:defRPr/>
            </a:pPr>
            <a:r>
              <a:rPr lang="ru-RU"/>
              <a:t>Пятый уровень</a:t>
            </a:r>
            <a:endParaRPr/>
          </a:p>
        </p:txBody>
      </p:sp>
      <p:sp>
        <p:nvSpPr>
          <p:cNvPr id="5" name="Текст 4"/>
          <p:cNvSpPr>
            <a:spLocks noGrp="1"/>
          </p:cNvSpPr>
          <p:nvPr>
            <p:ph type="body" sz="quarter" idx="3"/>
          </p:nvPr>
        </p:nvSpPr>
        <p:spPr bwMode="auto">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a:pPr>
            <a:r>
              <a:rPr lang="ru-RU"/>
              <a:t>Образец текста</a:t>
            </a:r>
            <a:endParaRPr/>
          </a:p>
        </p:txBody>
      </p:sp>
      <p:sp>
        <p:nvSpPr>
          <p:cNvPr id="6" name="Объект 5"/>
          <p:cNvSpPr>
            <a:spLocks noGrp="1"/>
          </p:cNvSpPr>
          <p:nvPr>
            <p:ph sz="quarter" idx="4"/>
          </p:nvPr>
        </p:nvSpPr>
        <p:spPr bwMode="auto">
          <a:xfrm>
            <a:off x="6172200" y="2505074"/>
            <a:ext cx="5183188" cy="3684588"/>
          </a:xfrm>
        </p:spPr>
        <p:txBody>
          <a:bodyPr/>
          <a:lstStyle/>
          <a:p>
            <a:pPr lvl="0">
              <a:defRPr/>
            </a:pPr>
            <a:r>
              <a:rPr lang="ru-RU"/>
              <a:t>Образец текста</a:t>
            </a:r>
            <a:endParaRPr/>
          </a:p>
          <a:p>
            <a:pPr lvl="1">
              <a:defRPr/>
            </a:pPr>
            <a:r>
              <a:rPr lang="ru-RU"/>
              <a:t>Второй уровень</a:t>
            </a:r>
            <a:endParaRPr/>
          </a:p>
          <a:p>
            <a:pPr lvl="2">
              <a:defRPr/>
            </a:pPr>
            <a:r>
              <a:rPr lang="ru-RU"/>
              <a:t>Третий уровень</a:t>
            </a:r>
            <a:endParaRPr/>
          </a:p>
          <a:p>
            <a:pPr lvl="3">
              <a:defRPr/>
            </a:pPr>
            <a:r>
              <a:rPr lang="ru-RU"/>
              <a:t>Четвертый уровень</a:t>
            </a:r>
            <a:endParaRPr/>
          </a:p>
          <a:p>
            <a:pPr lvl="4">
              <a:defRPr/>
            </a:pPr>
            <a:r>
              <a:rPr lang="ru-RU"/>
              <a:t>Пятый уровень</a:t>
            </a:r>
            <a:endParaRPr/>
          </a:p>
        </p:txBody>
      </p:sp>
      <p:sp>
        <p:nvSpPr>
          <p:cNvPr id="7" name="Дата 6"/>
          <p:cNvSpPr>
            <a:spLocks noGrp="1"/>
          </p:cNvSpPr>
          <p:nvPr>
            <p:ph type="dt" sz="half" idx="10"/>
          </p:nvPr>
        </p:nvSpPr>
        <p:spPr bwMode="auto"/>
        <p:txBody>
          <a:bodyPr/>
          <a:lstStyle/>
          <a:p>
            <a:pPr>
              <a:defRPr/>
            </a:pPr>
            <a:fld id="{95EA8954-0854-490C-916C-CACA6E39F000}" type="datetime1">
              <a:rPr lang="ru-RU"/>
              <a:pPr>
                <a:defRPr/>
              </a:pPr>
              <a:t>17.10.2023</a:t>
            </a:fld>
            <a:endParaRPr lang="ru-RU"/>
          </a:p>
        </p:txBody>
      </p:sp>
      <p:sp>
        <p:nvSpPr>
          <p:cNvPr id="8" name="Нижний колонтитул 7"/>
          <p:cNvSpPr>
            <a:spLocks noGrp="1"/>
          </p:cNvSpPr>
          <p:nvPr>
            <p:ph type="ftr" sz="quarter" idx="11"/>
          </p:nvPr>
        </p:nvSpPr>
        <p:spPr bwMode="auto"/>
        <p:txBody>
          <a:bodyPr/>
          <a:lstStyle/>
          <a:p>
            <a:pPr>
              <a:defRPr/>
            </a:pPr>
            <a:endParaRPr lang="ru-RU"/>
          </a:p>
        </p:txBody>
      </p:sp>
      <p:sp>
        <p:nvSpPr>
          <p:cNvPr id="9" name="Номер слайда 8"/>
          <p:cNvSpPr>
            <a:spLocks noGrp="1"/>
          </p:cNvSpPr>
          <p:nvPr>
            <p:ph type="sldNum" sz="quarter" idx="12"/>
          </p:nvPr>
        </p:nvSpPr>
        <p:spPr bwMode="auto"/>
        <p:txBody>
          <a:bodyPr/>
          <a:lstStyle/>
          <a:p>
            <a:pPr>
              <a:defRPr/>
            </a:pPr>
            <a:fld id="{8A10C794-CADB-40D1-8B01-E4BCE97B66C3}"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PhAnim="0" type="titleOnly" preserve="1" userDrawn="1">
  <p:cSld name="Только заголовок">
    <p:spTree>
      <p:nvGrpSpPr>
        <p:cNvPr id="1" name=""/>
        <p:cNvGrpSpPr/>
        <p:nvPr/>
      </p:nvGrpSpPr>
      <p:grpSpPr bwMode="auto">
        <a:xfrm>
          <a:off x="0" y="0"/>
          <a:ext cx="0" cy="0"/>
          <a:chOff x="0" y="0"/>
          <a:chExt cx="0" cy="0"/>
        </a:xfrm>
      </p:grpSpPr>
      <p:sp>
        <p:nvSpPr>
          <p:cNvPr id="2" name="Заголовок 1"/>
          <p:cNvSpPr>
            <a:spLocks noGrp="1"/>
          </p:cNvSpPr>
          <p:nvPr>
            <p:ph type="title"/>
          </p:nvPr>
        </p:nvSpPr>
        <p:spPr bwMode="auto"/>
        <p:txBody>
          <a:bodyPr/>
          <a:lstStyle/>
          <a:p>
            <a:pPr>
              <a:defRPr/>
            </a:pPr>
            <a:r>
              <a:rPr lang="ru-RU"/>
              <a:t>Образец заголовка</a:t>
            </a:r>
            <a:endParaRPr/>
          </a:p>
        </p:txBody>
      </p:sp>
      <p:sp>
        <p:nvSpPr>
          <p:cNvPr id="3" name="Дата 2"/>
          <p:cNvSpPr>
            <a:spLocks noGrp="1"/>
          </p:cNvSpPr>
          <p:nvPr>
            <p:ph type="dt" sz="half" idx="10"/>
          </p:nvPr>
        </p:nvSpPr>
        <p:spPr bwMode="auto"/>
        <p:txBody>
          <a:bodyPr/>
          <a:lstStyle/>
          <a:p>
            <a:pPr>
              <a:defRPr/>
            </a:pPr>
            <a:fld id="{6EFA2FFA-2467-49F0-9AE6-28308AD5BF93}" type="datetime1">
              <a:rPr lang="ru-RU"/>
              <a:pPr>
                <a:defRPr/>
              </a:pPr>
              <a:t>17.10.2023</a:t>
            </a:fld>
            <a:endParaRPr lang="ru-RU"/>
          </a:p>
        </p:txBody>
      </p:sp>
      <p:sp>
        <p:nvSpPr>
          <p:cNvPr id="4" name="Нижний колонтитул 3"/>
          <p:cNvSpPr>
            <a:spLocks noGrp="1"/>
          </p:cNvSpPr>
          <p:nvPr>
            <p:ph type="ftr" sz="quarter" idx="11"/>
          </p:nvPr>
        </p:nvSpPr>
        <p:spPr bwMode="auto"/>
        <p:txBody>
          <a:bodyPr/>
          <a:lstStyle/>
          <a:p>
            <a:pPr>
              <a:defRPr/>
            </a:pPr>
            <a:endParaRPr lang="ru-RU"/>
          </a:p>
        </p:txBody>
      </p:sp>
      <p:sp>
        <p:nvSpPr>
          <p:cNvPr id="5" name="Номер слайда 4"/>
          <p:cNvSpPr>
            <a:spLocks noGrp="1"/>
          </p:cNvSpPr>
          <p:nvPr>
            <p:ph type="sldNum" sz="quarter" idx="12"/>
          </p:nvPr>
        </p:nvSpPr>
        <p:spPr bwMode="auto"/>
        <p:txBody>
          <a:bodyPr/>
          <a:lstStyle/>
          <a:p>
            <a:pPr>
              <a:defRPr/>
            </a:pPr>
            <a:fld id="{8A10C794-CADB-40D1-8B01-E4BCE97B66C3}"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PhAnim="0" type="blank" preserve="1" userDrawn="1">
  <p:cSld name="Пустой слайд">
    <p:spTree>
      <p:nvGrpSpPr>
        <p:cNvPr id="1" name=""/>
        <p:cNvGrpSpPr/>
        <p:nvPr/>
      </p:nvGrpSpPr>
      <p:grpSpPr bwMode="auto">
        <a:xfrm>
          <a:off x="0" y="0"/>
          <a:ext cx="0" cy="0"/>
          <a:chOff x="0" y="0"/>
          <a:chExt cx="0" cy="0"/>
        </a:xfrm>
      </p:grpSpPr>
      <p:sp>
        <p:nvSpPr>
          <p:cNvPr id="2" name="Дата 1"/>
          <p:cNvSpPr>
            <a:spLocks noGrp="1"/>
          </p:cNvSpPr>
          <p:nvPr>
            <p:ph type="dt" sz="half" idx="10"/>
          </p:nvPr>
        </p:nvSpPr>
        <p:spPr bwMode="auto"/>
        <p:txBody>
          <a:bodyPr/>
          <a:lstStyle/>
          <a:p>
            <a:pPr>
              <a:defRPr/>
            </a:pPr>
            <a:fld id="{81DEC616-AF53-454E-B5AD-471F89416A9A}" type="datetime1">
              <a:rPr lang="ru-RU"/>
              <a:pPr>
                <a:defRPr/>
              </a:pPr>
              <a:t>17.10.2023</a:t>
            </a:fld>
            <a:endParaRPr lang="ru-RU"/>
          </a:p>
        </p:txBody>
      </p:sp>
      <p:sp>
        <p:nvSpPr>
          <p:cNvPr id="3" name="Нижний колонтитул 2"/>
          <p:cNvSpPr>
            <a:spLocks noGrp="1"/>
          </p:cNvSpPr>
          <p:nvPr>
            <p:ph type="ftr" sz="quarter" idx="11"/>
          </p:nvPr>
        </p:nvSpPr>
        <p:spPr bwMode="auto"/>
        <p:txBody>
          <a:bodyPr/>
          <a:lstStyle/>
          <a:p>
            <a:pPr>
              <a:defRPr/>
            </a:pPr>
            <a:endParaRPr lang="ru-RU"/>
          </a:p>
        </p:txBody>
      </p:sp>
      <p:sp>
        <p:nvSpPr>
          <p:cNvPr id="4" name="Номер слайда 3"/>
          <p:cNvSpPr>
            <a:spLocks noGrp="1"/>
          </p:cNvSpPr>
          <p:nvPr>
            <p:ph type="sldNum" sz="quarter" idx="12"/>
          </p:nvPr>
        </p:nvSpPr>
        <p:spPr bwMode="auto"/>
        <p:txBody>
          <a:bodyPr/>
          <a:lstStyle/>
          <a:p>
            <a:pPr>
              <a:defRPr/>
            </a:pPr>
            <a:fld id="{8A10C794-CADB-40D1-8B01-E4BCE97B66C3}"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PhAnim="0" type="objTx" preserve="1" userDrawn="1">
  <p:cSld name="Объект с подписью">
    <p:spTree>
      <p:nvGrpSpPr>
        <p:cNvPr id="1" name=""/>
        <p:cNvGrpSpPr/>
        <p:nvPr/>
      </p:nvGrpSpPr>
      <p:grpSpPr bwMode="auto">
        <a:xfrm>
          <a:off x="0" y="0"/>
          <a:ext cx="0" cy="0"/>
          <a:chOff x="0" y="0"/>
          <a:chExt cx="0" cy="0"/>
        </a:xfrm>
      </p:grpSpPr>
      <p:sp>
        <p:nvSpPr>
          <p:cNvPr id="2" name="Заголовок 1"/>
          <p:cNvSpPr>
            <a:spLocks noGrp="1"/>
          </p:cNvSpPr>
          <p:nvPr>
            <p:ph type="title"/>
          </p:nvPr>
        </p:nvSpPr>
        <p:spPr bwMode="auto">
          <a:xfrm>
            <a:off x="839788" y="457200"/>
            <a:ext cx="3932237" cy="1600200"/>
          </a:xfrm>
        </p:spPr>
        <p:txBody>
          <a:bodyPr anchor="b"/>
          <a:lstStyle>
            <a:lvl1pPr>
              <a:defRPr sz="3200"/>
            </a:lvl1pPr>
          </a:lstStyle>
          <a:p>
            <a:pPr>
              <a:defRPr/>
            </a:pPr>
            <a:r>
              <a:rPr lang="ru-RU"/>
              <a:t>Образец заголовка</a:t>
            </a:r>
            <a:endParaRPr/>
          </a:p>
        </p:txBody>
      </p:sp>
      <p:sp>
        <p:nvSpPr>
          <p:cNvPr id="3" name="Объект 2"/>
          <p:cNvSpPr>
            <a:spLocks noGrp="1"/>
          </p:cNvSpPr>
          <p:nvPr>
            <p:ph idx="1"/>
          </p:nvPr>
        </p:nvSpPr>
        <p:spPr bwMode="auto">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defRPr/>
            </a:pPr>
            <a:r>
              <a:rPr lang="ru-RU"/>
              <a:t>Образец текста</a:t>
            </a:r>
            <a:endParaRPr/>
          </a:p>
          <a:p>
            <a:pPr lvl="1">
              <a:defRPr/>
            </a:pPr>
            <a:r>
              <a:rPr lang="ru-RU"/>
              <a:t>Второй уровень</a:t>
            </a:r>
            <a:endParaRPr/>
          </a:p>
          <a:p>
            <a:pPr lvl="2">
              <a:defRPr/>
            </a:pPr>
            <a:r>
              <a:rPr lang="ru-RU"/>
              <a:t>Третий уровень</a:t>
            </a:r>
            <a:endParaRPr/>
          </a:p>
          <a:p>
            <a:pPr lvl="3">
              <a:defRPr/>
            </a:pPr>
            <a:r>
              <a:rPr lang="ru-RU"/>
              <a:t>Четвертый уровень</a:t>
            </a:r>
            <a:endParaRPr/>
          </a:p>
          <a:p>
            <a:pPr lvl="4">
              <a:defRPr/>
            </a:pPr>
            <a:r>
              <a:rPr lang="ru-RU"/>
              <a:t>Пятый уровень</a:t>
            </a:r>
            <a:endParaRPr/>
          </a:p>
        </p:txBody>
      </p:sp>
      <p:sp>
        <p:nvSpPr>
          <p:cNvPr id="4" name="Текст 3"/>
          <p:cNvSpPr>
            <a:spLocks noGrp="1"/>
          </p:cNvSpPr>
          <p:nvPr>
            <p:ph type="body" sz="half" idx="2"/>
          </p:nvPr>
        </p:nvSpPr>
        <p:spPr bwMode="auto">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defRPr/>
            </a:pPr>
            <a:r>
              <a:rPr lang="ru-RU"/>
              <a:t>Образец текста</a:t>
            </a:r>
            <a:endParaRPr/>
          </a:p>
        </p:txBody>
      </p:sp>
      <p:sp>
        <p:nvSpPr>
          <p:cNvPr id="5" name="Дата 4"/>
          <p:cNvSpPr>
            <a:spLocks noGrp="1"/>
          </p:cNvSpPr>
          <p:nvPr>
            <p:ph type="dt" sz="half" idx="10"/>
          </p:nvPr>
        </p:nvSpPr>
        <p:spPr bwMode="auto"/>
        <p:txBody>
          <a:bodyPr/>
          <a:lstStyle/>
          <a:p>
            <a:pPr>
              <a:defRPr/>
            </a:pPr>
            <a:fld id="{0E9B834F-5BA9-4810-BF0D-198F5C614F5A}" type="datetime1">
              <a:rPr lang="ru-RU"/>
              <a:pPr>
                <a:defRPr/>
              </a:pPr>
              <a:t>17.10.2023</a:t>
            </a:fld>
            <a:endParaRPr lang="ru-RU"/>
          </a:p>
        </p:txBody>
      </p:sp>
      <p:sp>
        <p:nvSpPr>
          <p:cNvPr id="6" name="Нижний колонтитул 5"/>
          <p:cNvSpPr>
            <a:spLocks noGrp="1"/>
          </p:cNvSpPr>
          <p:nvPr>
            <p:ph type="ftr" sz="quarter" idx="11"/>
          </p:nvPr>
        </p:nvSpPr>
        <p:spPr bwMode="auto"/>
        <p:txBody>
          <a:bodyPr/>
          <a:lstStyle/>
          <a:p>
            <a:pPr>
              <a:defRPr/>
            </a:pPr>
            <a:endParaRPr lang="ru-RU"/>
          </a:p>
        </p:txBody>
      </p:sp>
      <p:sp>
        <p:nvSpPr>
          <p:cNvPr id="7" name="Номер слайда 6"/>
          <p:cNvSpPr>
            <a:spLocks noGrp="1"/>
          </p:cNvSpPr>
          <p:nvPr>
            <p:ph type="sldNum" sz="quarter" idx="12"/>
          </p:nvPr>
        </p:nvSpPr>
        <p:spPr bwMode="auto"/>
        <p:txBody>
          <a:bodyPr/>
          <a:lstStyle/>
          <a:p>
            <a:pPr>
              <a:defRPr/>
            </a:pPr>
            <a:fld id="{8A10C794-CADB-40D1-8B01-E4BCE97B66C3}"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PhAnim="0" type="picTx" preserve="1" userDrawn="1">
  <p:cSld name="Рисунок с подписью">
    <p:spTree>
      <p:nvGrpSpPr>
        <p:cNvPr id="1" name=""/>
        <p:cNvGrpSpPr/>
        <p:nvPr/>
      </p:nvGrpSpPr>
      <p:grpSpPr bwMode="auto">
        <a:xfrm>
          <a:off x="0" y="0"/>
          <a:ext cx="0" cy="0"/>
          <a:chOff x="0" y="0"/>
          <a:chExt cx="0" cy="0"/>
        </a:xfrm>
      </p:grpSpPr>
      <p:sp>
        <p:nvSpPr>
          <p:cNvPr id="2" name="Заголовок 1"/>
          <p:cNvSpPr>
            <a:spLocks noGrp="1"/>
          </p:cNvSpPr>
          <p:nvPr>
            <p:ph type="title"/>
          </p:nvPr>
        </p:nvSpPr>
        <p:spPr bwMode="auto">
          <a:xfrm>
            <a:off x="839788" y="457200"/>
            <a:ext cx="3932237" cy="1600200"/>
          </a:xfrm>
        </p:spPr>
        <p:txBody>
          <a:bodyPr anchor="b"/>
          <a:lstStyle>
            <a:lvl1pPr>
              <a:defRPr sz="3200"/>
            </a:lvl1pPr>
          </a:lstStyle>
          <a:p>
            <a:pPr>
              <a:defRPr/>
            </a:pPr>
            <a:r>
              <a:rPr lang="ru-RU"/>
              <a:t>Образец заголовка</a:t>
            </a:r>
            <a:endParaRPr/>
          </a:p>
        </p:txBody>
      </p:sp>
      <p:sp>
        <p:nvSpPr>
          <p:cNvPr id="3" name="Рисунок 2"/>
          <p:cNvSpPr>
            <a:spLocks noGrp="1"/>
          </p:cNvSpPr>
          <p:nvPr>
            <p:ph type="pic" idx="1"/>
          </p:nvPr>
        </p:nvSpPr>
        <p:spPr bwMode="auto">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a:defRPr/>
            </a:pPr>
            <a:endParaRPr lang="ru-RU"/>
          </a:p>
        </p:txBody>
      </p:sp>
      <p:sp>
        <p:nvSpPr>
          <p:cNvPr id="4" name="Текст 3"/>
          <p:cNvSpPr>
            <a:spLocks noGrp="1"/>
          </p:cNvSpPr>
          <p:nvPr>
            <p:ph type="body" sz="half" idx="2"/>
          </p:nvPr>
        </p:nvSpPr>
        <p:spPr bwMode="auto">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defRPr/>
            </a:pPr>
            <a:r>
              <a:rPr lang="ru-RU"/>
              <a:t>Образец текста</a:t>
            </a:r>
            <a:endParaRPr/>
          </a:p>
        </p:txBody>
      </p:sp>
      <p:sp>
        <p:nvSpPr>
          <p:cNvPr id="5" name="Дата 4"/>
          <p:cNvSpPr>
            <a:spLocks noGrp="1"/>
          </p:cNvSpPr>
          <p:nvPr>
            <p:ph type="dt" sz="half" idx="10"/>
          </p:nvPr>
        </p:nvSpPr>
        <p:spPr bwMode="auto"/>
        <p:txBody>
          <a:bodyPr/>
          <a:lstStyle/>
          <a:p>
            <a:pPr>
              <a:defRPr/>
            </a:pPr>
            <a:fld id="{21B12712-8B31-4375-9474-3BE90579BA83}" type="datetime1">
              <a:rPr lang="ru-RU"/>
              <a:pPr>
                <a:defRPr/>
              </a:pPr>
              <a:t>17.10.2023</a:t>
            </a:fld>
            <a:endParaRPr lang="ru-RU"/>
          </a:p>
        </p:txBody>
      </p:sp>
      <p:sp>
        <p:nvSpPr>
          <p:cNvPr id="6" name="Нижний колонтитул 5"/>
          <p:cNvSpPr>
            <a:spLocks noGrp="1"/>
          </p:cNvSpPr>
          <p:nvPr>
            <p:ph type="ftr" sz="quarter" idx="11"/>
          </p:nvPr>
        </p:nvSpPr>
        <p:spPr bwMode="auto"/>
        <p:txBody>
          <a:bodyPr/>
          <a:lstStyle/>
          <a:p>
            <a:pPr>
              <a:defRPr/>
            </a:pPr>
            <a:endParaRPr lang="ru-RU"/>
          </a:p>
        </p:txBody>
      </p:sp>
      <p:sp>
        <p:nvSpPr>
          <p:cNvPr id="7" name="Номер слайда 6"/>
          <p:cNvSpPr>
            <a:spLocks noGrp="1"/>
          </p:cNvSpPr>
          <p:nvPr>
            <p:ph type="sldNum" sz="quarter" idx="12"/>
          </p:nvPr>
        </p:nvSpPr>
        <p:spPr bwMode="auto"/>
        <p:txBody>
          <a:bodyPr/>
          <a:lstStyle/>
          <a:p>
            <a:pPr>
              <a:defRPr/>
            </a:pPr>
            <a:fld id="{8A10C794-CADB-40D1-8B01-E4BCE97B66C3}"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3" cstate="print">
            <a:lum/>
          </a:blip>
          <a:stretch/>
        </a:blipFill>
        <a:effectLst/>
      </p:bgPr>
    </p:bg>
    <p:spTree>
      <p:nvGrpSpPr>
        <p:cNvPr id="1" name=""/>
        <p:cNvGrpSpPr/>
        <p:nvPr/>
      </p:nvGrpSpPr>
      <p:grpSpPr bwMode="auto">
        <a:xfrm>
          <a:off x="0" y="0"/>
          <a:ext cx="0" cy="0"/>
          <a:chOff x="0" y="0"/>
          <a:chExt cx="0" cy="0"/>
        </a:xfrm>
      </p:grpSpPr>
      <p:sp>
        <p:nvSpPr>
          <p:cNvPr id="2" name="Заголовок 1"/>
          <p:cNvSpPr>
            <a:spLocks noGrp="1"/>
          </p:cNvSpPr>
          <p:nvPr>
            <p:ph type="title"/>
          </p:nvPr>
        </p:nvSpPr>
        <p:spPr bwMode="auto">
          <a:xfrm>
            <a:off x="838200" y="365125"/>
            <a:ext cx="10515600" cy="1325563"/>
          </a:xfrm>
          <a:prstGeom prst="rect">
            <a:avLst/>
          </a:prstGeom>
        </p:spPr>
        <p:txBody>
          <a:bodyPr vert="horz" lIns="91440" tIns="45720" rIns="91440" bIns="45720" rtlCol="0" anchor="ctr">
            <a:normAutofit/>
          </a:bodyPr>
          <a:lstStyle/>
          <a:p>
            <a:pPr>
              <a:defRPr/>
            </a:pPr>
            <a:r>
              <a:rPr lang="ru-RU"/>
              <a:t>Образец заголовка</a:t>
            </a:r>
            <a:endParaRPr/>
          </a:p>
        </p:txBody>
      </p:sp>
      <p:sp>
        <p:nvSpPr>
          <p:cNvPr id="3" name="Текст 2"/>
          <p:cNvSpPr>
            <a:spLocks noGrp="1"/>
          </p:cNvSpPr>
          <p:nvPr>
            <p:ph type="body" idx="1"/>
          </p:nvPr>
        </p:nvSpPr>
        <p:spPr bwMode="auto">
          <a:xfrm>
            <a:off x="838200" y="1825625"/>
            <a:ext cx="10515600" cy="4351338"/>
          </a:xfrm>
          <a:prstGeom prst="rect">
            <a:avLst/>
          </a:prstGeom>
        </p:spPr>
        <p:txBody>
          <a:bodyPr vert="horz" lIns="91440" tIns="45720" rIns="91440" bIns="45720" rtlCol="0">
            <a:normAutofit/>
          </a:bodyPr>
          <a:lstStyle/>
          <a:p>
            <a:pPr lvl="0">
              <a:defRPr/>
            </a:pPr>
            <a:r>
              <a:rPr lang="ru-RU"/>
              <a:t>Образец текста</a:t>
            </a:r>
            <a:endParaRPr/>
          </a:p>
          <a:p>
            <a:pPr lvl="1">
              <a:defRPr/>
            </a:pPr>
            <a:r>
              <a:rPr lang="ru-RU"/>
              <a:t>Второй уровень</a:t>
            </a:r>
            <a:endParaRPr/>
          </a:p>
          <a:p>
            <a:pPr lvl="2">
              <a:defRPr/>
            </a:pPr>
            <a:r>
              <a:rPr lang="ru-RU"/>
              <a:t>Третий уровень</a:t>
            </a:r>
            <a:endParaRPr/>
          </a:p>
          <a:p>
            <a:pPr lvl="3">
              <a:defRPr/>
            </a:pPr>
            <a:r>
              <a:rPr lang="ru-RU"/>
              <a:t>Четвертый уровень</a:t>
            </a:r>
            <a:endParaRPr/>
          </a:p>
          <a:p>
            <a:pPr lvl="4">
              <a:defRPr/>
            </a:pPr>
            <a:r>
              <a:rPr lang="ru-RU"/>
              <a:t>Пятый уровень</a:t>
            </a:r>
            <a:endParaRPr/>
          </a:p>
        </p:txBody>
      </p:sp>
      <p:sp>
        <p:nvSpPr>
          <p:cNvPr id="4" name="Дата 3"/>
          <p:cNvSpPr>
            <a:spLocks noGrp="1"/>
          </p:cNvSpPr>
          <p:nvPr>
            <p:ph type="dt" sz="half" idx="2"/>
          </p:nvPr>
        </p:nvSpPr>
        <p:spPr bwMode="auto">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7D497F63-4349-49B2-A6F1-BBBBED964A35}" type="datetime1">
              <a:rPr lang="ru-RU"/>
              <a:pPr>
                <a:defRPr/>
              </a:pPr>
              <a:t>17.10.2023</a:t>
            </a:fld>
            <a:endParaRPr lang="ru-RU"/>
          </a:p>
        </p:txBody>
      </p:sp>
      <p:sp>
        <p:nvSpPr>
          <p:cNvPr id="5" name="Нижний колонтитул 4"/>
          <p:cNvSpPr>
            <a:spLocks noGrp="1"/>
          </p:cNvSpPr>
          <p:nvPr>
            <p:ph type="ftr" sz="quarter" idx="3"/>
          </p:nvPr>
        </p:nvSpPr>
        <p:spPr bwMode="auto">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ru-RU"/>
          </a:p>
        </p:txBody>
      </p:sp>
      <p:sp>
        <p:nvSpPr>
          <p:cNvPr id="6" name="Номер слайда 5"/>
          <p:cNvSpPr>
            <a:spLocks noGrp="1"/>
          </p:cNvSpPr>
          <p:nvPr>
            <p:ph type="sldNum" sz="quarter" idx="4"/>
          </p:nvPr>
        </p:nvSpPr>
        <p:spPr bwMode="auto">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8A10C794-CADB-40D1-8B01-E4BCE97B66C3}"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a:lnSpc>
          <a:spcPct val="90000"/>
        </a:lnSpc>
        <a:spcBef>
          <a:spcPts val="0"/>
        </a:spcBef>
        <a:buNone/>
        <a:defRPr sz="4400">
          <a:solidFill>
            <a:schemeClr val="tx1"/>
          </a:solidFill>
          <a:latin typeface="+mj-lt"/>
          <a:ea typeface="+mj-ea"/>
          <a:cs typeface="+mj-cs"/>
        </a:defRPr>
      </a:lvl1pPr>
    </p:titleStyle>
    <p:bodyStyle>
      <a:lvl1pPr marL="228600" indent="-228600" algn="l" defTabSz="914400">
        <a:lnSpc>
          <a:spcPct val="90000"/>
        </a:lnSpc>
        <a:spcBef>
          <a:spcPts val="1000"/>
        </a:spcBef>
        <a:buFont typeface="Arial"/>
        <a:buChar char="•"/>
        <a:defRPr sz="2800">
          <a:solidFill>
            <a:schemeClr val="tx1"/>
          </a:solidFill>
          <a:latin typeface="+mn-lt"/>
          <a:ea typeface="+mn-ea"/>
          <a:cs typeface="+mn-cs"/>
        </a:defRPr>
      </a:lvl1pPr>
      <a:lvl2pPr marL="685800" indent="-228600" algn="l" defTabSz="914400">
        <a:lnSpc>
          <a:spcPct val="90000"/>
        </a:lnSpc>
        <a:spcBef>
          <a:spcPts val="500"/>
        </a:spcBef>
        <a:buFont typeface="Arial"/>
        <a:buChar char="•"/>
        <a:defRPr sz="2400">
          <a:solidFill>
            <a:schemeClr val="tx1"/>
          </a:solidFill>
          <a:latin typeface="+mn-lt"/>
          <a:ea typeface="+mn-ea"/>
          <a:cs typeface="+mn-cs"/>
        </a:defRPr>
      </a:lvl2pPr>
      <a:lvl3pPr marL="1143000" indent="-228600" algn="l" defTabSz="914400">
        <a:lnSpc>
          <a:spcPct val="90000"/>
        </a:lnSpc>
        <a:spcBef>
          <a:spcPts val="500"/>
        </a:spcBef>
        <a:buFont typeface="Arial"/>
        <a:buChar char="•"/>
        <a:defRPr sz="2000">
          <a:solidFill>
            <a:schemeClr val="tx1"/>
          </a:solidFill>
          <a:latin typeface="+mn-lt"/>
          <a:ea typeface="+mn-ea"/>
          <a:cs typeface="+mn-cs"/>
        </a:defRPr>
      </a:lvl3pPr>
      <a:lvl4pPr marL="1600200" indent="-228600" algn="l" defTabSz="914400">
        <a:lnSpc>
          <a:spcPct val="90000"/>
        </a:lnSpc>
        <a:spcBef>
          <a:spcPts val="500"/>
        </a:spcBef>
        <a:buFont typeface="Arial"/>
        <a:buChar char="•"/>
        <a:defRPr sz="1800">
          <a:solidFill>
            <a:schemeClr val="tx1"/>
          </a:solidFill>
          <a:latin typeface="+mn-lt"/>
          <a:ea typeface="+mn-ea"/>
          <a:cs typeface="+mn-cs"/>
        </a:defRPr>
      </a:lvl4pPr>
      <a:lvl5pPr marL="2057400" indent="-228600" algn="l" defTabSz="914400">
        <a:lnSpc>
          <a:spcPct val="90000"/>
        </a:lnSpc>
        <a:spcBef>
          <a:spcPts val="500"/>
        </a:spcBef>
        <a:buFont typeface="Arial"/>
        <a:buChar char="•"/>
        <a:defRPr sz="1800">
          <a:solidFill>
            <a:schemeClr val="tx1"/>
          </a:solidFill>
          <a:latin typeface="+mn-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p:bodyStyle>
    <p:otherStyle>
      <a:defPPr>
        <a:defRPr lang="ru-RU"/>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1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2.xml.rels><?xml version="1.0" encoding="UTF-8" standalone="yes"?>
<Relationships xmlns="http://schemas.openxmlformats.org/package/2006/relationships"><Relationship Id="rId3" Type="http://schemas.openxmlformats.org/officeDocument/2006/relationships/image" Target="../media/image30.jpeg"/><Relationship Id="rId7" Type="http://schemas.openxmlformats.org/officeDocument/2006/relationships/image" Target="../media/image34.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jpeg"/><Relationship Id="rId4" Type="http://schemas.openxmlformats.org/officeDocument/2006/relationships/image" Target="../media/image31.jpeg"/></Relationships>
</file>

<file path=ppt/slides/_rels/slide1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1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0.png"/><Relationship Id="rId7"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5.jpeg"/><Relationship Id="rId7"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8.png"/><Relationship Id="rId11" Type="http://schemas.openxmlformats.org/officeDocument/2006/relationships/image" Target="../media/image20.jpeg"/><Relationship Id="rId5" Type="http://schemas.openxmlformats.org/officeDocument/2006/relationships/image" Target="../media/image17.png"/><Relationship Id="rId10" Type="http://schemas.openxmlformats.org/officeDocument/2006/relationships/image" Target="../media/image11.png"/><Relationship Id="rId4" Type="http://schemas.openxmlformats.org/officeDocument/2006/relationships/image" Target="../media/image16.png"/><Relationship Id="rId9"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image" Target="../media/image22.jpeg"/></Relationships>
</file>

<file path=ppt/slides/_rels/slide8.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25.jpeg"/></Relationships>
</file>

<file path=ppt/slides/slide1.xml><?xml version="1.0" encoding="utf-8"?>
<p:sld xmlns:a="http://schemas.openxmlformats.org/drawingml/2006/main" xmlns:r="http://schemas.openxmlformats.org/officeDocument/2006/relationships" xmlns:p="http://schemas.openxmlformats.org/presentationml/2006/main" showMasterPhAnim="0">
  <p:cSld>
    <p:bg>
      <p:bgPr>
        <a:blipFill>
          <a:blip r:embed="rId3" cstate="print">
            <a:lum/>
          </a:blip>
          <a:stretch/>
        </a:blipFill>
        <a:effectLst/>
      </p:bgPr>
    </p:bg>
    <p:spTree>
      <p:nvGrpSpPr>
        <p:cNvPr id="1" name=""/>
        <p:cNvGrpSpPr/>
        <p:nvPr/>
      </p:nvGrpSpPr>
      <p:grpSpPr bwMode="auto">
        <a:xfrm>
          <a:off x="0" y="0"/>
          <a:ext cx="0" cy="0"/>
          <a:chOff x="0" y="0"/>
          <a:chExt cx="0" cy="0"/>
        </a:xfrm>
      </p:grpSpPr>
      <p:sp>
        <p:nvSpPr>
          <p:cNvPr id="4" name="Заголовок 3"/>
          <p:cNvSpPr>
            <a:spLocks noGrp="1"/>
          </p:cNvSpPr>
          <p:nvPr>
            <p:ph type="ctrTitle"/>
          </p:nvPr>
        </p:nvSpPr>
        <p:spPr bwMode="auto">
          <a:xfrm>
            <a:off x="363020" y="1164690"/>
            <a:ext cx="11465960" cy="2387600"/>
          </a:xfrm>
        </p:spPr>
        <p:txBody>
          <a:bodyPr>
            <a:normAutofit/>
          </a:bodyPr>
          <a:lstStyle/>
          <a:p>
            <a:pPr>
              <a:defRPr/>
            </a:pPr>
            <a:r>
              <a:rPr lang="ru-RU" sz="3600" b="1" dirty="0">
                <a:solidFill>
                  <a:srgbClr val="002060"/>
                </a:solidFill>
                <a:latin typeface="Arial Black"/>
                <a:cs typeface="Times New Roman"/>
              </a:rPr>
              <a:t>«Новые методы контроля временных характеристик быстродействующих сцинтилляторов»</a:t>
            </a:r>
            <a:endParaRPr dirty="0"/>
          </a:p>
        </p:txBody>
      </p:sp>
      <p:sp>
        <p:nvSpPr>
          <p:cNvPr id="5" name="Подзаголовок 4"/>
          <p:cNvSpPr>
            <a:spLocks noGrp="1"/>
          </p:cNvSpPr>
          <p:nvPr>
            <p:ph type="subTitle" idx="1"/>
          </p:nvPr>
        </p:nvSpPr>
        <p:spPr bwMode="auto">
          <a:xfrm>
            <a:off x="6240016" y="4886241"/>
            <a:ext cx="5760640" cy="1614137"/>
          </a:xfrm>
        </p:spPr>
        <p:txBody>
          <a:bodyPr>
            <a:normAutofit fontScale="92500" lnSpcReduction="20000"/>
          </a:bodyPr>
          <a:lstStyle/>
          <a:p>
            <a:pPr algn="r">
              <a:lnSpc>
                <a:spcPct val="110000"/>
              </a:lnSpc>
              <a:spcBef>
                <a:spcPts val="0"/>
              </a:spcBef>
              <a:defRPr/>
            </a:pPr>
            <a:r>
              <a:rPr lang="ru-RU" dirty="0">
                <a:solidFill>
                  <a:srgbClr val="374151"/>
                </a:solidFill>
                <a:latin typeface="Söhne"/>
              </a:rPr>
              <a:t>Докладчик:</a:t>
            </a:r>
            <a:endParaRPr dirty="0">
              <a:solidFill>
                <a:srgbClr val="374151"/>
              </a:solidFill>
              <a:latin typeface="Söhne"/>
            </a:endParaRPr>
          </a:p>
          <a:p>
            <a:pPr algn="r">
              <a:lnSpc>
                <a:spcPct val="110000"/>
              </a:lnSpc>
              <a:spcBef>
                <a:spcPts val="0"/>
              </a:spcBef>
              <a:defRPr/>
            </a:pPr>
            <a:r>
              <a:rPr lang="ru-RU" dirty="0">
                <a:solidFill>
                  <a:srgbClr val="374151"/>
                </a:solidFill>
                <a:latin typeface="Söhne"/>
              </a:rPr>
              <a:t>Инженер отдела пластмассовых сцинтилляторов</a:t>
            </a:r>
          </a:p>
          <a:p>
            <a:pPr algn="r">
              <a:lnSpc>
                <a:spcPct val="110000"/>
              </a:lnSpc>
              <a:spcBef>
                <a:spcPts val="0"/>
              </a:spcBef>
              <a:defRPr/>
            </a:pPr>
            <a:r>
              <a:rPr lang="ru-RU" dirty="0">
                <a:solidFill>
                  <a:srgbClr val="374151"/>
                </a:solidFill>
                <a:latin typeface="Söhne"/>
              </a:rPr>
              <a:t>АО «ИФТП»</a:t>
            </a:r>
          </a:p>
          <a:p>
            <a:pPr algn="r">
              <a:lnSpc>
                <a:spcPct val="110000"/>
              </a:lnSpc>
              <a:spcBef>
                <a:spcPts val="0"/>
              </a:spcBef>
              <a:defRPr/>
            </a:pPr>
            <a:r>
              <a:rPr lang="ru-RU" dirty="0">
                <a:solidFill>
                  <a:srgbClr val="374151"/>
                </a:solidFill>
                <a:latin typeface="Söhne"/>
              </a:rPr>
              <a:t>Молодых Н.В.</a:t>
            </a:r>
            <a:endParaRPr dirty="0">
              <a:solidFill>
                <a:srgbClr val="374151"/>
              </a:solidFill>
              <a:latin typeface="Söhne"/>
            </a:endParaRPr>
          </a:p>
        </p:txBody>
      </p:sp>
      <p:sp>
        <p:nvSpPr>
          <p:cNvPr id="2" name="TextBox 1"/>
          <p:cNvSpPr txBox="1"/>
          <p:nvPr/>
        </p:nvSpPr>
        <p:spPr bwMode="auto">
          <a:xfrm>
            <a:off x="5428180" y="6319199"/>
            <a:ext cx="1335640" cy="523220"/>
          </a:xfrm>
          <a:prstGeom prst="rect">
            <a:avLst/>
          </a:prstGeom>
          <a:noFill/>
        </p:spPr>
        <p:txBody>
          <a:bodyPr wrap="square" rtlCol="0">
            <a:spAutoFit/>
          </a:bodyPr>
          <a:lstStyle/>
          <a:p>
            <a:pPr algn="ctr">
              <a:defRPr/>
            </a:pPr>
            <a:r>
              <a:rPr lang="ru-RU" sz="2800" b="1" dirty="0">
                <a:solidFill>
                  <a:srgbClr val="002060"/>
                </a:solidFill>
                <a:latin typeface="Times New Roman"/>
                <a:cs typeface="Times New Roman"/>
              </a:rPr>
              <a:t>2023 г.</a:t>
            </a:r>
            <a:endParaRPr dirty="0"/>
          </a:p>
        </p:txBody>
      </p:sp>
      <p:sp>
        <p:nvSpPr>
          <p:cNvPr id="3" name="TextBox 2"/>
          <p:cNvSpPr txBox="1"/>
          <p:nvPr/>
        </p:nvSpPr>
        <p:spPr bwMode="auto">
          <a:xfrm>
            <a:off x="0" y="307968"/>
            <a:ext cx="12192000" cy="523220"/>
          </a:xfrm>
          <a:prstGeom prst="rect">
            <a:avLst/>
          </a:prstGeom>
          <a:noFill/>
        </p:spPr>
        <p:txBody>
          <a:bodyPr wrap="square" rtlCol="0">
            <a:spAutoFit/>
          </a:bodyPr>
          <a:lstStyle/>
          <a:p>
            <a:pPr algn="ctr">
              <a:defRPr/>
            </a:pPr>
            <a:r>
              <a:rPr lang="ru-RU" sz="2800">
                <a:solidFill>
                  <a:srgbClr val="002060"/>
                </a:solidFill>
                <a:latin typeface="Arial Black"/>
                <a:ea typeface="Arial"/>
                <a:cs typeface="Times New Roman"/>
              </a:rPr>
              <a:t>АО «ИФТП»</a:t>
            </a:r>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Номер слайда 1"/>
          <p:cNvSpPr>
            <a:spLocks noGrp="1"/>
          </p:cNvSpPr>
          <p:nvPr>
            <p:ph type="sldNum" sz="quarter" idx="12"/>
          </p:nvPr>
        </p:nvSpPr>
        <p:spPr bwMode="auto"/>
        <p:txBody>
          <a:bodyPr/>
          <a:lstStyle/>
          <a:p>
            <a:pPr>
              <a:defRPr/>
            </a:pPr>
            <a:fld id="{8A10C794-CADB-40D1-8B01-E4BCE97B66C3}" type="slidenum">
              <a:rPr lang="ru-RU"/>
              <a:pPr>
                <a:defRPr/>
              </a:pPr>
              <a:t>10</a:t>
            </a:fld>
            <a:endParaRPr lang="ru-RU"/>
          </a:p>
        </p:txBody>
      </p:sp>
      <p:sp>
        <p:nvSpPr>
          <p:cNvPr id="4" name="TextBox 3"/>
          <p:cNvSpPr txBox="1"/>
          <p:nvPr/>
        </p:nvSpPr>
        <p:spPr bwMode="auto">
          <a:xfrm>
            <a:off x="551384" y="602916"/>
            <a:ext cx="10243334" cy="584775"/>
          </a:xfrm>
          <a:prstGeom prst="rect">
            <a:avLst/>
          </a:prstGeom>
          <a:noFill/>
        </p:spPr>
        <p:txBody>
          <a:bodyPr wrap="square" rtlCol="0">
            <a:spAutoFit/>
          </a:bodyPr>
          <a:lstStyle/>
          <a:p>
            <a:pPr>
              <a:defRPr/>
            </a:pPr>
            <a:r>
              <a:rPr lang="ru-RU" sz="3200" dirty="0">
                <a:solidFill>
                  <a:srgbClr val="002060"/>
                </a:solidFill>
                <a:latin typeface="Arial Black"/>
                <a:ea typeface="+mj-ea"/>
                <a:cs typeface="Times New Roman"/>
              </a:rPr>
              <a:t>Получение сцинтилляторов типа ПС-Б</a:t>
            </a:r>
          </a:p>
        </p:txBody>
      </p:sp>
      <p:pic>
        <p:nvPicPr>
          <p:cNvPr id="2050" name="Picture 2">
            <a:extLst>
              <a:ext uri="{FF2B5EF4-FFF2-40B4-BE49-F238E27FC236}">
                <a16:creationId xmlns:a16="http://schemas.microsoft.com/office/drawing/2014/main" id="{F3924715-A0F8-483B-A8C9-D056C6CBB54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77419" y="1451844"/>
            <a:ext cx="2784278" cy="446468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D320ACD2-7B30-4B35-A29D-4417E7C65756}"/>
              </a:ext>
            </a:extLst>
          </p:cNvPr>
          <p:cNvSpPr txBox="1"/>
          <p:nvPr/>
        </p:nvSpPr>
        <p:spPr bwMode="auto">
          <a:xfrm>
            <a:off x="264599" y="5916530"/>
            <a:ext cx="4798010" cy="369332"/>
          </a:xfrm>
          <a:prstGeom prst="rect">
            <a:avLst/>
          </a:prstGeom>
          <a:noFill/>
        </p:spPr>
        <p:txBody>
          <a:bodyPr wrap="square" rtlCol="0">
            <a:spAutoFit/>
          </a:bodyPr>
          <a:lstStyle/>
          <a:p>
            <a:r>
              <a:rPr lang="ru-RU" dirty="0">
                <a:solidFill>
                  <a:srgbClr val="374151"/>
                </a:solidFill>
              </a:rPr>
              <a:t>Рис. 11 Образцы после полимеризации</a:t>
            </a:r>
            <a:r>
              <a:rPr lang="en-US" dirty="0">
                <a:solidFill>
                  <a:srgbClr val="374151"/>
                </a:solidFill>
              </a:rPr>
              <a:t>.</a:t>
            </a:r>
            <a:endParaRPr lang="ru-RU" dirty="0">
              <a:solidFill>
                <a:srgbClr val="374151"/>
              </a:solidFill>
            </a:endParaRPr>
          </a:p>
        </p:txBody>
      </p:sp>
      <p:sp>
        <p:nvSpPr>
          <p:cNvPr id="12" name="TextBox 11">
            <a:extLst>
              <a:ext uri="{FF2B5EF4-FFF2-40B4-BE49-F238E27FC236}">
                <a16:creationId xmlns:a16="http://schemas.microsoft.com/office/drawing/2014/main" id="{913C3195-4702-422F-888C-13501FC50819}"/>
              </a:ext>
            </a:extLst>
          </p:cNvPr>
          <p:cNvSpPr txBox="1"/>
          <p:nvPr/>
        </p:nvSpPr>
        <p:spPr bwMode="auto">
          <a:xfrm>
            <a:off x="6524564" y="5691464"/>
            <a:ext cx="5116049" cy="646331"/>
          </a:xfrm>
          <a:prstGeom prst="rect">
            <a:avLst/>
          </a:prstGeom>
          <a:noFill/>
        </p:spPr>
        <p:txBody>
          <a:bodyPr wrap="square" rtlCol="0">
            <a:spAutoFit/>
          </a:bodyPr>
          <a:lstStyle/>
          <a:p>
            <a:r>
              <a:rPr lang="ru-RU" dirty="0">
                <a:solidFill>
                  <a:srgbClr val="374151"/>
                </a:solidFill>
              </a:rPr>
              <a:t>Рис. 12 Образцы после механической обработки</a:t>
            </a:r>
          </a:p>
          <a:p>
            <a:r>
              <a:rPr lang="ru-RU" dirty="0">
                <a:solidFill>
                  <a:srgbClr val="374151"/>
                </a:solidFill>
              </a:rPr>
              <a:t>15 мм * 1,5 мм</a:t>
            </a:r>
            <a:r>
              <a:rPr lang="en-US" dirty="0">
                <a:solidFill>
                  <a:srgbClr val="374151"/>
                </a:solidFill>
              </a:rPr>
              <a:t>.</a:t>
            </a:r>
            <a:endParaRPr lang="ru-RU" dirty="0">
              <a:solidFill>
                <a:srgbClr val="374151"/>
              </a:solidFill>
            </a:endParaRPr>
          </a:p>
        </p:txBody>
      </p:sp>
      <p:pic>
        <p:nvPicPr>
          <p:cNvPr id="11" name="Рисунок 10">
            <a:extLst>
              <a:ext uri="{FF2B5EF4-FFF2-40B4-BE49-F238E27FC236}">
                <a16:creationId xmlns:a16="http://schemas.microsoft.com/office/drawing/2014/main" id="{91F15E64-0A27-4F22-94F0-62E66C5F1DB8}"/>
              </a:ext>
            </a:extLst>
          </p:cNvPr>
          <p:cNvPicPr>
            <a:picLocks noChangeAspect="1"/>
          </p:cNvPicPr>
          <p:nvPr/>
        </p:nvPicPr>
        <p:blipFill>
          <a:blip r:embed="rId4"/>
          <a:stretch>
            <a:fillRect/>
          </a:stretch>
        </p:blipFill>
        <p:spPr>
          <a:xfrm>
            <a:off x="6816080" y="1546466"/>
            <a:ext cx="4235740" cy="4011288"/>
          </a:xfrm>
          <a:prstGeom prst="rect">
            <a:avLst/>
          </a:prstGeom>
          <a:effectLst>
            <a:softEdge rad="127000"/>
          </a:effectLst>
        </p:spPr>
      </p:pic>
      <p:cxnSp>
        <p:nvCxnSpPr>
          <p:cNvPr id="15" name="Прямая соединительная линия 14"/>
          <p:cNvCxnSpPr/>
          <p:nvPr/>
        </p:nvCxnSpPr>
        <p:spPr>
          <a:xfrm>
            <a:off x="5845063" y="1268761"/>
            <a:ext cx="0" cy="5040559"/>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000737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Заголовок 1"/>
          <p:cNvSpPr>
            <a:spLocks noGrp="1"/>
          </p:cNvSpPr>
          <p:nvPr>
            <p:ph type="title"/>
          </p:nvPr>
        </p:nvSpPr>
        <p:spPr bwMode="auto">
          <a:xfrm>
            <a:off x="622442" y="136525"/>
            <a:ext cx="10515600" cy="1325563"/>
          </a:xfrm>
        </p:spPr>
        <p:txBody>
          <a:bodyPr>
            <a:normAutofit/>
          </a:bodyPr>
          <a:lstStyle/>
          <a:p>
            <a:pPr>
              <a:defRPr/>
            </a:pPr>
            <a:r>
              <a:rPr lang="ru-RU" sz="3200" dirty="0">
                <a:solidFill>
                  <a:srgbClr val="002060"/>
                </a:solidFill>
                <a:latin typeface="Arial Black"/>
                <a:cs typeface="Times New Roman"/>
              </a:rPr>
              <a:t>Измерение временных характеристик</a:t>
            </a:r>
            <a:endParaRPr lang="ru-RU" dirty="0"/>
          </a:p>
        </p:txBody>
      </p:sp>
      <p:sp>
        <p:nvSpPr>
          <p:cNvPr id="3" name="Объект 2"/>
          <p:cNvSpPr>
            <a:spLocks noGrp="1"/>
          </p:cNvSpPr>
          <p:nvPr>
            <p:ph idx="1"/>
          </p:nvPr>
        </p:nvSpPr>
        <p:spPr bwMode="auto">
          <a:xfrm>
            <a:off x="240481" y="1367751"/>
            <a:ext cx="10515600" cy="4800618"/>
          </a:xfrm>
        </p:spPr>
        <p:txBody>
          <a:bodyPr/>
          <a:lstStyle/>
          <a:p>
            <a:pPr marL="0" indent="0">
              <a:buNone/>
              <a:defRPr/>
            </a:pPr>
            <a:r>
              <a:rPr lang="ru-RU" sz="2000" dirty="0">
                <a:solidFill>
                  <a:srgbClr val="0070C0"/>
                </a:solidFill>
                <a:latin typeface="Arial Black"/>
                <a:cs typeface="Times New Roman"/>
              </a:rPr>
              <a:t>Время высвечивания, </a:t>
            </a:r>
            <a:r>
              <a:rPr lang="ru-RU" sz="2000" dirty="0" err="1">
                <a:solidFill>
                  <a:srgbClr val="0070C0"/>
                </a:solidFill>
                <a:latin typeface="Arial Black"/>
                <a:cs typeface="Times New Roman"/>
              </a:rPr>
              <a:t>нс</a:t>
            </a:r>
            <a:endParaRPr dirty="0"/>
          </a:p>
          <a:p>
            <a:pPr>
              <a:defRPr/>
            </a:pPr>
            <a:endParaRPr lang="ru-RU" sz="2400" dirty="0">
              <a:latin typeface="Arial Black"/>
              <a:cs typeface="Times New Roman"/>
            </a:endParaRPr>
          </a:p>
          <a:p>
            <a:pPr marL="0" indent="0">
              <a:buNone/>
              <a:defRPr/>
            </a:pPr>
            <a:endParaRPr lang="ru-RU" dirty="0"/>
          </a:p>
        </p:txBody>
      </p:sp>
      <p:sp>
        <p:nvSpPr>
          <p:cNvPr id="4" name="Номер слайда 3"/>
          <p:cNvSpPr>
            <a:spLocks noGrp="1"/>
          </p:cNvSpPr>
          <p:nvPr>
            <p:ph type="sldNum" sz="quarter" idx="12"/>
          </p:nvPr>
        </p:nvSpPr>
        <p:spPr bwMode="auto"/>
        <p:txBody>
          <a:bodyPr/>
          <a:lstStyle/>
          <a:p>
            <a:pPr>
              <a:defRPr/>
            </a:pPr>
            <a:fld id="{8A10C794-CADB-40D1-8B01-E4BCE97B66C3}" type="slidenum">
              <a:rPr lang="ru-RU"/>
              <a:pPr>
                <a:defRPr/>
              </a:pPr>
              <a:t>11</a:t>
            </a:fld>
            <a:endParaRPr lang="ru-RU" dirty="0"/>
          </a:p>
        </p:txBody>
      </p:sp>
      <p:pic>
        <p:nvPicPr>
          <p:cNvPr id="7" name="Рисунок 6"/>
          <p:cNvPicPr>
            <a:picLocks noChangeAspect="1"/>
          </p:cNvPicPr>
          <p:nvPr/>
        </p:nvPicPr>
        <p:blipFill>
          <a:blip r:embed="rId3" cstate="print"/>
          <a:srcRect l="2089"/>
          <a:stretch/>
        </p:blipFill>
        <p:spPr bwMode="auto">
          <a:xfrm>
            <a:off x="407368" y="1658508"/>
            <a:ext cx="2711231" cy="4171307"/>
          </a:xfrm>
          <a:prstGeom prst="rect">
            <a:avLst/>
          </a:prstGeom>
          <a:ln>
            <a:noFill/>
          </a:ln>
          <a:effectLst>
            <a:softEdge rad="112500"/>
          </a:effectLst>
        </p:spPr>
      </p:pic>
      <p:sp>
        <p:nvSpPr>
          <p:cNvPr id="10" name="TextBox 9"/>
          <p:cNvSpPr txBox="1"/>
          <p:nvPr/>
        </p:nvSpPr>
        <p:spPr bwMode="auto">
          <a:xfrm>
            <a:off x="407368" y="5865411"/>
            <a:ext cx="3627423" cy="369332"/>
          </a:xfrm>
          <a:prstGeom prst="rect">
            <a:avLst/>
          </a:prstGeom>
          <a:noFill/>
        </p:spPr>
        <p:txBody>
          <a:bodyPr wrap="square" rtlCol="0">
            <a:spAutoFit/>
          </a:bodyPr>
          <a:lstStyle/>
          <a:p>
            <a:pPr>
              <a:defRPr/>
            </a:pPr>
            <a:r>
              <a:rPr lang="ru-RU" dirty="0">
                <a:solidFill>
                  <a:srgbClr val="374151"/>
                </a:solidFill>
              </a:rPr>
              <a:t>Рис. 13</a:t>
            </a:r>
            <a:r>
              <a:rPr lang="en-US" dirty="0">
                <a:solidFill>
                  <a:srgbClr val="374151"/>
                </a:solidFill>
              </a:rPr>
              <a:t> </a:t>
            </a:r>
            <a:r>
              <a:rPr lang="ru-RU" dirty="0">
                <a:solidFill>
                  <a:srgbClr val="374151"/>
                </a:solidFill>
              </a:rPr>
              <a:t>Установка «Фотон»</a:t>
            </a:r>
            <a:r>
              <a:rPr lang="en-US" dirty="0">
                <a:solidFill>
                  <a:srgbClr val="374151"/>
                </a:solidFill>
              </a:rPr>
              <a:t>.</a:t>
            </a:r>
            <a:endParaRPr dirty="0">
              <a:solidFill>
                <a:srgbClr val="374151"/>
              </a:solidFill>
            </a:endParaRPr>
          </a:p>
        </p:txBody>
      </p:sp>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99764" y="2285082"/>
            <a:ext cx="3721374" cy="2822648"/>
          </a:xfrm>
          <a:prstGeom prst="rect">
            <a:avLst/>
          </a:prstGeom>
          <a:noFill/>
          <a:ln>
            <a:noFill/>
          </a:ln>
          <a:effectLst>
            <a:outerShdw dist="35921" dir="2700000" algn="ctr" rotWithShape="0">
              <a:schemeClr val="bg2"/>
            </a:outerShdw>
            <a:softEdge rad="63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extBox 10"/>
          <p:cNvSpPr txBox="1"/>
          <p:nvPr/>
        </p:nvSpPr>
        <p:spPr bwMode="auto">
          <a:xfrm>
            <a:off x="4070738" y="5166368"/>
            <a:ext cx="3765255" cy="923330"/>
          </a:xfrm>
          <a:prstGeom prst="rect">
            <a:avLst/>
          </a:prstGeom>
          <a:noFill/>
        </p:spPr>
        <p:txBody>
          <a:bodyPr wrap="square" rtlCol="0">
            <a:spAutoFit/>
          </a:bodyPr>
          <a:lstStyle/>
          <a:p>
            <a:pPr>
              <a:defRPr/>
            </a:pPr>
            <a:r>
              <a:rPr lang="ru-RU" dirty="0">
                <a:solidFill>
                  <a:srgbClr val="374151"/>
                </a:solidFill>
              </a:rPr>
              <a:t>Рис. 14</a:t>
            </a:r>
            <a:r>
              <a:rPr lang="en-US" dirty="0">
                <a:solidFill>
                  <a:srgbClr val="374151"/>
                </a:solidFill>
              </a:rPr>
              <a:t> </a:t>
            </a:r>
            <a:r>
              <a:rPr lang="ru-RU" dirty="0">
                <a:solidFill>
                  <a:srgbClr val="374151"/>
                </a:solidFill>
              </a:rPr>
              <a:t>Определение времени высвечивания на установке «Фотон»</a:t>
            </a:r>
            <a:r>
              <a:rPr lang="en-US" dirty="0">
                <a:solidFill>
                  <a:srgbClr val="374151"/>
                </a:solidFill>
              </a:rPr>
              <a:t>.</a:t>
            </a:r>
            <a:endParaRPr dirty="0">
              <a:solidFill>
                <a:srgbClr val="374151"/>
              </a:solidFill>
            </a:endParaRPr>
          </a:p>
        </p:txBody>
      </p:sp>
      <p:sp>
        <p:nvSpPr>
          <p:cNvPr id="5" name="TextBox 4">
            <a:extLst>
              <a:ext uri="{FF2B5EF4-FFF2-40B4-BE49-F238E27FC236}">
                <a16:creationId xmlns:a16="http://schemas.microsoft.com/office/drawing/2014/main" id="{4974CB39-D122-4665-9D76-2B44DEDC94E6}"/>
              </a:ext>
            </a:extLst>
          </p:cNvPr>
          <p:cNvSpPr txBox="1"/>
          <p:nvPr/>
        </p:nvSpPr>
        <p:spPr>
          <a:xfrm>
            <a:off x="7557086" y="1796930"/>
            <a:ext cx="4410474" cy="3693319"/>
          </a:xfrm>
          <a:prstGeom prst="rect">
            <a:avLst/>
          </a:prstGeom>
          <a:noFill/>
        </p:spPr>
        <p:txBody>
          <a:bodyPr wrap="square" rtlCol="0">
            <a:spAutoFit/>
          </a:bodyPr>
          <a:lstStyle/>
          <a:p>
            <a:pPr marL="285750" indent="-285750">
              <a:buFont typeface="Arial" panose="020B0604020202020204" pitchFamily="34" charset="0"/>
              <a:buChar char="•"/>
            </a:pPr>
            <a:r>
              <a:rPr lang="ru-RU" dirty="0"/>
              <a:t>Время измерения ~ 24 часа;</a:t>
            </a:r>
          </a:p>
          <a:p>
            <a:pPr marL="285750" indent="-285750">
              <a:buFont typeface="Arial" panose="020B0604020202020204" pitchFamily="34" charset="0"/>
              <a:buChar char="•"/>
            </a:pPr>
            <a:endParaRPr lang="ru-RU" dirty="0"/>
          </a:p>
          <a:p>
            <a:pPr marL="285750" indent="-285750">
              <a:buFont typeface="Arial" panose="020B0604020202020204" pitchFamily="34" charset="0"/>
              <a:buChar char="•"/>
            </a:pPr>
            <a:r>
              <a:rPr lang="ru-RU" dirty="0"/>
              <a:t>Наличие источника </a:t>
            </a:r>
            <a:r>
              <a:rPr lang="ru-RU" sz="1800" dirty="0">
                <a:solidFill>
                  <a:schemeClr val="tx1"/>
                </a:solidFill>
                <a:effectLst/>
                <a:latin typeface="+mn-lt"/>
                <a:ea typeface="+mn-ea"/>
                <a:cs typeface="+mn-cs"/>
              </a:rPr>
              <a:t>β-излучения</a:t>
            </a:r>
            <a:r>
              <a:rPr lang="ru-RU" dirty="0"/>
              <a:t>;</a:t>
            </a:r>
          </a:p>
          <a:p>
            <a:pPr marL="285750" indent="-285750">
              <a:buFont typeface="Arial" panose="020B0604020202020204" pitchFamily="34" charset="0"/>
              <a:buChar char="•"/>
            </a:pPr>
            <a:endParaRPr lang="ru-RU" dirty="0"/>
          </a:p>
          <a:p>
            <a:pPr marL="285750" indent="-285750">
              <a:buFont typeface="Arial" panose="020B0604020202020204" pitchFamily="34" charset="0"/>
              <a:buChar char="•"/>
            </a:pPr>
            <a:r>
              <a:rPr lang="ru-RU" dirty="0"/>
              <a:t>Для проведения исследования подходят образцы размера 15 мм * 1,5 мм;</a:t>
            </a:r>
          </a:p>
          <a:p>
            <a:pPr marL="285750" indent="-285750">
              <a:buFont typeface="Arial" panose="020B0604020202020204" pitchFamily="34" charset="0"/>
              <a:buChar char="•"/>
            </a:pPr>
            <a:endParaRPr lang="ru-RU" dirty="0"/>
          </a:p>
          <a:p>
            <a:pPr marL="285750" indent="-285750">
              <a:buFont typeface="Arial" panose="020B0604020202020204" pitchFamily="34" charset="0"/>
              <a:buChar char="•"/>
            </a:pPr>
            <a:r>
              <a:rPr lang="ru-RU" dirty="0"/>
              <a:t>Высокая аппаратная погрешность;</a:t>
            </a:r>
          </a:p>
          <a:p>
            <a:pPr marL="285750" indent="-285750">
              <a:buFont typeface="Arial" panose="020B0604020202020204" pitchFamily="34" charset="0"/>
              <a:buChar char="•"/>
            </a:pPr>
            <a:endParaRPr lang="ru-RU" dirty="0"/>
          </a:p>
          <a:p>
            <a:pPr marL="285750" indent="-285750">
              <a:buFont typeface="Arial" panose="020B0604020202020204" pitchFamily="34" charset="0"/>
              <a:buChar char="•"/>
            </a:pPr>
            <a:r>
              <a:rPr lang="ru-RU" dirty="0"/>
              <a:t>Сложность обслуживания оборудования.</a:t>
            </a:r>
          </a:p>
          <a:p>
            <a:endParaRPr lang="ru-RU"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Заголовок 1"/>
          <p:cNvSpPr>
            <a:spLocks noGrp="1"/>
          </p:cNvSpPr>
          <p:nvPr>
            <p:ph type="title"/>
          </p:nvPr>
        </p:nvSpPr>
        <p:spPr bwMode="auto">
          <a:xfrm>
            <a:off x="622442" y="136525"/>
            <a:ext cx="10515600" cy="1325563"/>
          </a:xfrm>
        </p:spPr>
        <p:txBody>
          <a:bodyPr>
            <a:normAutofit/>
          </a:bodyPr>
          <a:lstStyle/>
          <a:p>
            <a:pPr>
              <a:defRPr/>
            </a:pPr>
            <a:r>
              <a:rPr lang="ru-RU" sz="3200" dirty="0">
                <a:solidFill>
                  <a:srgbClr val="002060"/>
                </a:solidFill>
                <a:latin typeface="Arial Black"/>
                <a:cs typeface="Times New Roman"/>
              </a:rPr>
              <a:t>Измерение временных характеристик</a:t>
            </a:r>
            <a:endParaRPr lang="ru-RU" dirty="0"/>
          </a:p>
        </p:txBody>
      </p:sp>
      <p:sp>
        <p:nvSpPr>
          <p:cNvPr id="3" name="Объект 2"/>
          <p:cNvSpPr>
            <a:spLocks noGrp="1"/>
          </p:cNvSpPr>
          <p:nvPr>
            <p:ph idx="1"/>
          </p:nvPr>
        </p:nvSpPr>
        <p:spPr bwMode="auto">
          <a:xfrm>
            <a:off x="628198" y="1375444"/>
            <a:ext cx="10515600" cy="4800618"/>
          </a:xfrm>
        </p:spPr>
        <p:txBody>
          <a:bodyPr/>
          <a:lstStyle/>
          <a:p>
            <a:pPr marL="0" indent="0">
              <a:buNone/>
              <a:defRPr/>
            </a:pPr>
            <a:r>
              <a:rPr lang="ru-RU" sz="2000" dirty="0">
                <a:solidFill>
                  <a:srgbClr val="0070C0"/>
                </a:solidFill>
                <a:latin typeface="Arial Black"/>
                <a:cs typeface="Times New Roman"/>
              </a:rPr>
              <a:t>                                  </a:t>
            </a:r>
            <a:endParaRPr lang="ru-RU" sz="2400" dirty="0">
              <a:latin typeface="Arial Black"/>
              <a:cs typeface="Times New Roman"/>
            </a:endParaRPr>
          </a:p>
          <a:p>
            <a:pPr marL="0" indent="0">
              <a:buNone/>
              <a:defRPr/>
            </a:pPr>
            <a:endParaRPr lang="ru-RU" dirty="0"/>
          </a:p>
        </p:txBody>
      </p:sp>
      <p:sp>
        <p:nvSpPr>
          <p:cNvPr id="4" name="Номер слайда 3"/>
          <p:cNvSpPr>
            <a:spLocks noGrp="1"/>
          </p:cNvSpPr>
          <p:nvPr>
            <p:ph type="sldNum" sz="quarter" idx="12"/>
          </p:nvPr>
        </p:nvSpPr>
        <p:spPr bwMode="auto"/>
        <p:txBody>
          <a:bodyPr/>
          <a:lstStyle/>
          <a:p>
            <a:pPr>
              <a:defRPr/>
            </a:pPr>
            <a:fld id="{8A10C794-CADB-40D1-8B01-E4BCE97B66C3}" type="slidenum">
              <a:rPr lang="ru-RU"/>
              <a:pPr>
                <a:defRPr/>
              </a:pPr>
              <a:t>12</a:t>
            </a:fld>
            <a:endParaRPr lang="ru-RU"/>
          </a:p>
        </p:txBody>
      </p:sp>
      <p:pic>
        <p:nvPicPr>
          <p:cNvPr id="11" name="Рисунок 10">
            <a:extLst>
              <a:ext uri="{FF2B5EF4-FFF2-40B4-BE49-F238E27FC236}">
                <a16:creationId xmlns:a16="http://schemas.microsoft.com/office/drawing/2014/main" id="{3C556193-FCD4-48B5-96FC-D2977B4B9D22}"/>
              </a:ext>
            </a:extLst>
          </p:cNvPr>
          <p:cNvPicPr/>
          <p:nvPr/>
        </p:nvPicPr>
        <p:blipFill>
          <a:blip r:embed="rId3" cstate="print"/>
          <a:srcRect/>
          <a:stretch>
            <a:fillRect/>
          </a:stretch>
        </p:blipFill>
        <p:spPr bwMode="auto">
          <a:xfrm>
            <a:off x="817286" y="1601509"/>
            <a:ext cx="2969136" cy="2101088"/>
          </a:xfrm>
          <a:prstGeom prst="rect">
            <a:avLst/>
          </a:prstGeom>
          <a:noFill/>
          <a:ln w="9525">
            <a:noFill/>
            <a:miter lim="800000"/>
            <a:headEnd/>
            <a:tailEnd/>
          </a:ln>
          <a:effectLst>
            <a:softEdge rad="63500"/>
          </a:effectLst>
        </p:spPr>
      </p:pic>
      <p:pic>
        <p:nvPicPr>
          <p:cNvPr id="13" name="Рисунок 12">
            <a:extLst>
              <a:ext uri="{FF2B5EF4-FFF2-40B4-BE49-F238E27FC236}">
                <a16:creationId xmlns:a16="http://schemas.microsoft.com/office/drawing/2014/main" id="{5A112762-9F3B-46A1-8272-86E75AA48B09}"/>
              </a:ext>
            </a:extLst>
          </p:cNvPr>
          <p:cNvPicPr/>
          <p:nvPr/>
        </p:nvPicPr>
        <p:blipFill rotWithShape="1">
          <a:blip r:embed="rId4" cstate="print">
            <a:extLst>
              <a:ext uri="{28A0092B-C50C-407E-A947-70E740481C1C}">
                <a14:useLocalDpi xmlns:a14="http://schemas.microsoft.com/office/drawing/2010/main" val="0"/>
              </a:ext>
            </a:extLst>
          </a:blip>
          <a:srcRect b="7766"/>
          <a:stretch/>
        </p:blipFill>
        <p:spPr bwMode="auto">
          <a:xfrm>
            <a:off x="3779142" y="4113237"/>
            <a:ext cx="3064980" cy="2154630"/>
          </a:xfrm>
          <a:prstGeom prst="rect">
            <a:avLst/>
          </a:prstGeom>
          <a:noFill/>
          <a:ln>
            <a:noFill/>
          </a:ln>
          <a:effectLst>
            <a:softEdge rad="63500"/>
          </a:effectLst>
          <a:extLst>
            <a:ext uri="{53640926-AAD7-44D8-BBD7-CCE9431645EC}">
              <a14:shadowObscured xmlns:a14="http://schemas.microsoft.com/office/drawing/2010/main"/>
            </a:ext>
          </a:extLst>
        </p:spPr>
      </p:pic>
      <p:pic>
        <p:nvPicPr>
          <p:cNvPr id="1026" name="Picture 2">
            <a:extLst>
              <a:ext uri="{FF2B5EF4-FFF2-40B4-BE49-F238E27FC236}">
                <a16:creationId xmlns:a16="http://schemas.microsoft.com/office/drawing/2014/main" id="{E90BFA83-0001-494A-87BC-BF2A04DC90A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37809" y="1375444"/>
            <a:ext cx="3391272" cy="4523091"/>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88217DB7-D434-46F5-9F5C-F64A372B867A}"/>
              </a:ext>
            </a:extLst>
          </p:cNvPr>
          <p:cNvSpPr txBox="1"/>
          <p:nvPr/>
        </p:nvSpPr>
        <p:spPr bwMode="auto">
          <a:xfrm>
            <a:off x="3786422" y="2066138"/>
            <a:ext cx="3965065" cy="369332"/>
          </a:xfrm>
          <a:prstGeom prst="rect">
            <a:avLst/>
          </a:prstGeom>
          <a:noFill/>
        </p:spPr>
        <p:txBody>
          <a:bodyPr wrap="square" rtlCol="0">
            <a:spAutoFit/>
          </a:bodyPr>
          <a:lstStyle/>
          <a:p>
            <a:r>
              <a:rPr lang="ru-RU" dirty="0"/>
              <a:t>Рис.</a:t>
            </a:r>
            <a:r>
              <a:rPr lang="en-US" dirty="0"/>
              <a:t> </a:t>
            </a:r>
            <a:r>
              <a:rPr lang="ru-RU" dirty="0"/>
              <a:t>15 </a:t>
            </a:r>
            <a:r>
              <a:rPr lang="ru-RU" sz="1800" dirty="0">
                <a:effectLst/>
                <a:latin typeface="Times New Roman" panose="02020603050405020304" pitchFamily="18" charset="0"/>
                <a:ea typeface="Calibri" panose="020F0502020204030204" pitchFamily="34" charset="0"/>
              </a:rPr>
              <a:t>Входная часть камеры К016М.</a:t>
            </a:r>
            <a:r>
              <a:rPr lang="ru-RU" dirty="0"/>
              <a:t> </a:t>
            </a:r>
          </a:p>
        </p:txBody>
      </p:sp>
      <p:sp>
        <p:nvSpPr>
          <p:cNvPr id="15" name="TextBox 14">
            <a:extLst>
              <a:ext uri="{FF2B5EF4-FFF2-40B4-BE49-F238E27FC236}">
                <a16:creationId xmlns:a16="http://schemas.microsoft.com/office/drawing/2014/main" id="{5B39F21C-C947-465E-8D5E-D37086AFD948}"/>
              </a:ext>
            </a:extLst>
          </p:cNvPr>
          <p:cNvSpPr txBox="1"/>
          <p:nvPr/>
        </p:nvSpPr>
        <p:spPr bwMode="auto">
          <a:xfrm>
            <a:off x="191344" y="5130865"/>
            <a:ext cx="3298130" cy="1200329"/>
          </a:xfrm>
          <a:prstGeom prst="rect">
            <a:avLst/>
          </a:prstGeom>
          <a:noFill/>
        </p:spPr>
        <p:txBody>
          <a:bodyPr wrap="square" rtlCol="0">
            <a:spAutoFit/>
          </a:bodyPr>
          <a:lstStyle/>
          <a:p>
            <a:pPr algn="just"/>
            <a:r>
              <a:rPr lang="ru-RU" dirty="0"/>
              <a:t>Рис.</a:t>
            </a:r>
            <a:r>
              <a:rPr lang="en-US" dirty="0"/>
              <a:t> </a:t>
            </a:r>
            <a:r>
              <a:rPr lang="ru-RU" dirty="0"/>
              <a:t>16 </a:t>
            </a:r>
            <a:r>
              <a:rPr lang="ru-RU" sz="1800" dirty="0">
                <a:effectLst/>
                <a:latin typeface="Times New Roman" panose="02020603050405020304" pitchFamily="18" charset="0"/>
                <a:ea typeface="Calibri" panose="020F0502020204030204" pitchFamily="34" charset="0"/>
              </a:rPr>
              <a:t>Камера К016М </a:t>
            </a:r>
            <a:r>
              <a:rPr lang="en-US" sz="1800" dirty="0">
                <a:effectLst/>
                <a:latin typeface="Times New Roman" panose="02020603050405020304" pitchFamily="18" charset="0"/>
                <a:ea typeface="Calibri" panose="020F0502020204030204" pitchFamily="34" charset="0"/>
              </a:rPr>
              <a:t>c </a:t>
            </a:r>
            <a:r>
              <a:rPr lang="ru-RU" sz="1800" dirty="0">
                <a:effectLst/>
                <a:latin typeface="Times New Roman" panose="02020603050405020304" pitchFamily="18" charset="0"/>
                <a:ea typeface="Calibri" panose="020F0502020204030204" pitchFamily="34" charset="0"/>
              </a:rPr>
              <a:t>технологической щелью и без узла крепления входного объектива.</a:t>
            </a:r>
            <a:r>
              <a:rPr lang="ru-RU" dirty="0"/>
              <a:t> </a:t>
            </a:r>
          </a:p>
        </p:txBody>
      </p:sp>
      <p:sp>
        <p:nvSpPr>
          <p:cNvPr id="16" name="TextBox 15">
            <a:extLst>
              <a:ext uri="{FF2B5EF4-FFF2-40B4-BE49-F238E27FC236}">
                <a16:creationId xmlns:a16="http://schemas.microsoft.com/office/drawing/2014/main" id="{8A1CD534-6BFB-4B01-A3A0-B245A4A9D6EF}"/>
              </a:ext>
            </a:extLst>
          </p:cNvPr>
          <p:cNvSpPr txBox="1"/>
          <p:nvPr/>
        </p:nvSpPr>
        <p:spPr bwMode="auto">
          <a:xfrm>
            <a:off x="8040216" y="5898535"/>
            <a:ext cx="3744416" cy="369332"/>
          </a:xfrm>
          <a:prstGeom prst="rect">
            <a:avLst/>
          </a:prstGeom>
          <a:noFill/>
        </p:spPr>
        <p:txBody>
          <a:bodyPr wrap="square" rtlCol="0">
            <a:spAutoFit/>
          </a:bodyPr>
          <a:lstStyle/>
          <a:p>
            <a:r>
              <a:rPr lang="ru-RU" dirty="0"/>
              <a:t>Рис.</a:t>
            </a:r>
            <a:r>
              <a:rPr lang="en-US" dirty="0"/>
              <a:t> </a:t>
            </a:r>
            <a:r>
              <a:rPr lang="ru-RU" dirty="0"/>
              <a:t>17 Установка в сборке</a:t>
            </a:r>
            <a:r>
              <a:rPr lang="en-US" dirty="0"/>
              <a:t>.</a:t>
            </a:r>
            <a:endParaRPr lang="ru-RU" dirty="0"/>
          </a:p>
        </p:txBody>
      </p:sp>
      <p:pic>
        <p:nvPicPr>
          <p:cNvPr id="12" name="Picture 4" descr="Федеральное государственное унитарное предприятие &quot;Всероссийский  научно-исследовательский институт оптико-физических измерений&quot; | АЭРОНЕКСТ">
            <a:extLst>
              <a:ext uri="{FF2B5EF4-FFF2-40B4-BE49-F238E27FC236}">
                <a16:creationId xmlns:a16="http://schemas.microsoft.com/office/drawing/2014/main" id="{D3A668AE-6381-4126-9055-0DBF155419F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34186" y="3235563"/>
            <a:ext cx="2691124" cy="1502970"/>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pic>
        <p:nvPicPr>
          <p:cNvPr id="17" name="Picture 6" descr="ООО &quot;АВЕСТА-ПРОЕКТ&quot;">
            <a:extLst>
              <a:ext uri="{FF2B5EF4-FFF2-40B4-BE49-F238E27FC236}">
                <a16:creationId xmlns:a16="http://schemas.microsoft.com/office/drawing/2014/main" id="{D8B68DF3-2596-4E1D-A60F-B51B93927F57}"/>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601627" y="4959641"/>
            <a:ext cx="3744578" cy="1016460"/>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05551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Заголовок 1"/>
          <p:cNvSpPr>
            <a:spLocks noGrp="1"/>
          </p:cNvSpPr>
          <p:nvPr>
            <p:ph type="title"/>
          </p:nvPr>
        </p:nvSpPr>
        <p:spPr bwMode="auto">
          <a:xfrm>
            <a:off x="622442" y="136525"/>
            <a:ext cx="10515600" cy="1325563"/>
          </a:xfrm>
        </p:spPr>
        <p:txBody>
          <a:bodyPr>
            <a:normAutofit/>
          </a:bodyPr>
          <a:lstStyle/>
          <a:p>
            <a:pPr>
              <a:defRPr/>
            </a:pPr>
            <a:r>
              <a:rPr lang="ru-RU" sz="3200" dirty="0">
                <a:solidFill>
                  <a:srgbClr val="002060"/>
                </a:solidFill>
                <a:latin typeface="Arial Black"/>
                <a:cs typeface="Times New Roman"/>
              </a:rPr>
              <a:t>Измерение временных характеристик</a:t>
            </a:r>
            <a:endParaRPr lang="ru-RU" dirty="0"/>
          </a:p>
        </p:txBody>
      </p:sp>
      <p:sp>
        <p:nvSpPr>
          <p:cNvPr id="4" name="Номер слайда 3"/>
          <p:cNvSpPr>
            <a:spLocks noGrp="1"/>
          </p:cNvSpPr>
          <p:nvPr>
            <p:ph type="sldNum" sz="quarter" idx="12"/>
          </p:nvPr>
        </p:nvSpPr>
        <p:spPr bwMode="auto"/>
        <p:txBody>
          <a:bodyPr/>
          <a:lstStyle/>
          <a:p>
            <a:pPr>
              <a:defRPr/>
            </a:pPr>
            <a:fld id="{8A10C794-CADB-40D1-8B01-E4BCE97B66C3}" type="slidenum">
              <a:rPr lang="ru-RU"/>
              <a:pPr>
                <a:defRPr/>
              </a:pPr>
              <a:t>13</a:t>
            </a:fld>
            <a:endParaRPr lang="ru-RU" dirty="0"/>
          </a:p>
        </p:txBody>
      </p:sp>
      <p:sp>
        <p:nvSpPr>
          <p:cNvPr id="16" name="TextBox 15">
            <a:extLst>
              <a:ext uri="{FF2B5EF4-FFF2-40B4-BE49-F238E27FC236}">
                <a16:creationId xmlns:a16="http://schemas.microsoft.com/office/drawing/2014/main" id="{8A1CD534-6BFB-4B01-A3A0-B245A4A9D6EF}"/>
              </a:ext>
            </a:extLst>
          </p:cNvPr>
          <p:cNvSpPr txBox="1"/>
          <p:nvPr/>
        </p:nvSpPr>
        <p:spPr bwMode="auto">
          <a:xfrm>
            <a:off x="173362" y="5078403"/>
            <a:ext cx="6354683" cy="1200329"/>
          </a:xfrm>
          <a:prstGeom prst="rect">
            <a:avLst/>
          </a:prstGeom>
          <a:noFill/>
        </p:spPr>
        <p:txBody>
          <a:bodyPr wrap="square" rtlCol="0">
            <a:spAutoFit/>
          </a:bodyPr>
          <a:lstStyle/>
          <a:p>
            <a:pPr algn="ctr"/>
            <a:r>
              <a:rPr lang="ru-RU" dirty="0"/>
              <a:t>Рис. 18</a:t>
            </a:r>
          </a:p>
          <a:p>
            <a:r>
              <a:rPr lang="ru-RU" dirty="0"/>
              <a:t>время высвечивания образца 2-Б2, сравнительно близким к указанному выше среднему </a:t>
            </a:r>
            <a:r>
              <a:rPr lang="ru-RU" dirty="0" err="1"/>
              <a:t>Т</a:t>
            </a:r>
            <a:r>
              <a:rPr lang="ru-RU" b="1" baseline="-25000" dirty="0" err="1"/>
              <a:t>сред</a:t>
            </a:r>
            <a:r>
              <a:rPr lang="ru-RU" b="1" baseline="-25000" dirty="0"/>
              <a:t> </a:t>
            </a:r>
            <a:r>
              <a:rPr lang="ru-RU" dirty="0"/>
              <a:t>=0,6 </a:t>
            </a:r>
            <a:r>
              <a:rPr lang="ru-RU" dirty="0" err="1"/>
              <a:t>нс</a:t>
            </a:r>
            <a:r>
              <a:rPr lang="ru-RU" dirty="0"/>
              <a:t>. (программа </a:t>
            </a:r>
            <a:r>
              <a:rPr lang="en-US" dirty="0" err="1"/>
              <a:t>FastGlance</a:t>
            </a:r>
            <a:r>
              <a:rPr lang="ru-RU" dirty="0"/>
              <a:t>)</a:t>
            </a:r>
          </a:p>
        </p:txBody>
      </p:sp>
      <p:sp>
        <p:nvSpPr>
          <p:cNvPr id="3" name="TextBox 2"/>
          <p:cNvSpPr txBox="1"/>
          <p:nvPr/>
        </p:nvSpPr>
        <p:spPr>
          <a:xfrm>
            <a:off x="6485123" y="5323850"/>
            <a:ext cx="5582916" cy="923330"/>
          </a:xfrm>
          <a:prstGeom prst="rect">
            <a:avLst/>
          </a:prstGeom>
          <a:noFill/>
        </p:spPr>
        <p:txBody>
          <a:bodyPr wrap="square" rtlCol="0">
            <a:spAutoFit/>
          </a:bodyPr>
          <a:lstStyle/>
          <a:p>
            <a:pPr algn="ctr"/>
            <a:r>
              <a:rPr lang="ru-RU" dirty="0"/>
              <a:t>Рис. 19</a:t>
            </a:r>
          </a:p>
          <a:p>
            <a:r>
              <a:rPr lang="ru-RU" dirty="0"/>
              <a:t>Максимальное время высвечивания образца 2-Б2: </a:t>
            </a:r>
            <a:r>
              <a:rPr lang="ru-RU" dirty="0" err="1"/>
              <a:t>Т</a:t>
            </a:r>
            <a:r>
              <a:rPr lang="ru-RU" b="1" baseline="-25000" dirty="0" err="1"/>
              <a:t>сред</a:t>
            </a:r>
            <a:r>
              <a:rPr lang="ru-RU" b="1" baseline="-25000" dirty="0"/>
              <a:t> </a:t>
            </a:r>
            <a:r>
              <a:rPr lang="ru-RU" dirty="0"/>
              <a:t>=0,78 </a:t>
            </a:r>
            <a:r>
              <a:rPr lang="ru-RU" dirty="0" err="1"/>
              <a:t>нс</a:t>
            </a:r>
            <a:r>
              <a:rPr lang="ru-RU" dirty="0"/>
              <a:t>. (программа </a:t>
            </a:r>
            <a:r>
              <a:rPr lang="en-US" dirty="0" err="1"/>
              <a:t>FastGlance</a:t>
            </a:r>
            <a:r>
              <a:rPr lang="ru-RU" dirty="0"/>
              <a:t>)</a:t>
            </a:r>
          </a:p>
        </p:txBody>
      </p:sp>
      <p:pic>
        <p:nvPicPr>
          <p:cNvPr id="14" name="Рисунок 13"/>
          <p:cNvPicPr/>
          <p:nvPr/>
        </p:nvPicPr>
        <p:blipFill>
          <a:blip r:embed="rId3" cstate="print"/>
          <a:srcRect r="29207" b="6737"/>
          <a:stretch>
            <a:fillRect/>
          </a:stretch>
        </p:blipFill>
        <p:spPr bwMode="auto">
          <a:xfrm>
            <a:off x="496046" y="1412776"/>
            <a:ext cx="5709314" cy="3652182"/>
          </a:xfrm>
          <a:prstGeom prst="rect">
            <a:avLst/>
          </a:prstGeom>
          <a:noFill/>
          <a:ln w="9525">
            <a:noFill/>
            <a:miter lim="800000"/>
            <a:headEnd/>
            <a:tailEnd/>
          </a:ln>
        </p:spPr>
      </p:pic>
      <p:pic>
        <p:nvPicPr>
          <p:cNvPr id="15" name="Рисунок 14"/>
          <p:cNvPicPr/>
          <p:nvPr/>
        </p:nvPicPr>
        <p:blipFill rotWithShape="1">
          <a:blip r:embed="rId4" cstate="print">
            <a:extLst>
              <a:ext uri="{28A0092B-C50C-407E-A947-70E740481C1C}">
                <a14:useLocalDpi xmlns:a14="http://schemas.microsoft.com/office/drawing/2010/main" val="0"/>
              </a:ext>
            </a:extLst>
          </a:blip>
          <a:srcRect r="22136" b="8447"/>
          <a:stretch/>
        </p:blipFill>
        <p:spPr bwMode="auto">
          <a:xfrm>
            <a:off x="6532731" y="1508501"/>
            <a:ext cx="5576156" cy="3460732"/>
          </a:xfrm>
          <a:prstGeom prst="rect">
            <a:avLst/>
          </a:prstGeom>
          <a:ln>
            <a:noFill/>
          </a:ln>
          <a:extLst>
            <a:ext uri="{53640926-AAD7-44D8-BBD7-CCE9431645EC}">
              <a14:shadowObscured xmlns:a14="http://schemas.microsoft.com/office/drawing/2010/main"/>
            </a:ext>
          </a:extLst>
        </p:spPr>
      </p:pic>
      <p:sp>
        <p:nvSpPr>
          <p:cNvPr id="13" name="Прямоугольник 12"/>
          <p:cNvSpPr/>
          <p:nvPr/>
        </p:nvSpPr>
        <p:spPr>
          <a:xfrm>
            <a:off x="5216438" y="1290867"/>
            <a:ext cx="1327608" cy="369332"/>
          </a:xfrm>
          <a:prstGeom prst="rect">
            <a:avLst/>
          </a:prstGeom>
        </p:spPr>
        <p:txBody>
          <a:bodyPr wrap="none">
            <a:spAutoFit/>
          </a:bodyPr>
          <a:lstStyle/>
          <a:p>
            <a:r>
              <a:rPr lang="ru-RU" b="1" dirty="0"/>
              <a:t>λ = 257 </a:t>
            </a:r>
            <a:r>
              <a:rPr lang="ru-RU" b="1" dirty="0" err="1"/>
              <a:t>нм</a:t>
            </a:r>
            <a:r>
              <a:rPr lang="ru-RU" b="1" dirty="0"/>
              <a:t>. </a:t>
            </a:r>
          </a:p>
        </p:txBody>
      </p:sp>
      <p:sp>
        <p:nvSpPr>
          <p:cNvPr id="17" name="Прямоугольник 16"/>
          <p:cNvSpPr/>
          <p:nvPr/>
        </p:nvSpPr>
        <p:spPr>
          <a:xfrm>
            <a:off x="10770178" y="1290867"/>
            <a:ext cx="1327608" cy="369332"/>
          </a:xfrm>
          <a:prstGeom prst="rect">
            <a:avLst/>
          </a:prstGeom>
        </p:spPr>
        <p:txBody>
          <a:bodyPr wrap="none">
            <a:spAutoFit/>
          </a:bodyPr>
          <a:lstStyle/>
          <a:p>
            <a:r>
              <a:rPr lang="ru-RU" b="1" dirty="0"/>
              <a:t>λ = 257 </a:t>
            </a:r>
            <a:r>
              <a:rPr lang="ru-RU" b="1" dirty="0" err="1"/>
              <a:t>нм</a:t>
            </a:r>
            <a:r>
              <a:rPr lang="ru-RU" b="1" dirty="0"/>
              <a:t>. </a:t>
            </a:r>
          </a:p>
        </p:txBody>
      </p:sp>
      <p:cxnSp>
        <p:nvCxnSpPr>
          <p:cNvPr id="7" name="Прямая соединительная линия 6">
            <a:extLst>
              <a:ext uri="{FF2B5EF4-FFF2-40B4-BE49-F238E27FC236}">
                <a16:creationId xmlns:a16="http://schemas.microsoft.com/office/drawing/2014/main" id="{13C283AD-7829-47FC-B198-748E17126185}"/>
              </a:ext>
            </a:extLst>
          </p:cNvPr>
          <p:cNvCxnSpPr>
            <a:cxnSpLocks/>
          </p:cNvCxnSpPr>
          <p:nvPr/>
        </p:nvCxnSpPr>
        <p:spPr>
          <a:xfrm>
            <a:off x="6481742" y="1268760"/>
            <a:ext cx="0" cy="5009972"/>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221732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bwMode="auto">
        <a:xfrm>
          <a:off x="0" y="0"/>
          <a:ext cx="0" cy="0"/>
          <a:chOff x="0" y="0"/>
          <a:chExt cx="0" cy="0"/>
        </a:xfrm>
      </p:grpSpPr>
      <p:sp>
        <p:nvSpPr>
          <p:cNvPr id="2" name="Заголовок 1"/>
          <p:cNvSpPr>
            <a:spLocks noGrp="1"/>
          </p:cNvSpPr>
          <p:nvPr>
            <p:ph type="title"/>
          </p:nvPr>
        </p:nvSpPr>
        <p:spPr bwMode="auto">
          <a:xfrm>
            <a:off x="622442" y="136525"/>
            <a:ext cx="10515600" cy="1325563"/>
          </a:xfrm>
        </p:spPr>
        <p:txBody>
          <a:bodyPr>
            <a:normAutofit/>
          </a:bodyPr>
          <a:lstStyle/>
          <a:p>
            <a:pPr>
              <a:defRPr/>
            </a:pPr>
            <a:r>
              <a:rPr lang="ru-RU" sz="3200" dirty="0">
                <a:solidFill>
                  <a:srgbClr val="002060"/>
                </a:solidFill>
                <a:latin typeface="Arial Black"/>
                <a:cs typeface="Times New Roman"/>
              </a:rPr>
              <a:t>Измерение временных характеристик</a:t>
            </a:r>
            <a:endParaRPr lang="ru-RU" dirty="0"/>
          </a:p>
        </p:txBody>
      </p:sp>
      <p:sp>
        <p:nvSpPr>
          <p:cNvPr id="4" name="Номер слайда 3"/>
          <p:cNvSpPr>
            <a:spLocks noGrp="1"/>
          </p:cNvSpPr>
          <p:nvPr>
            <p:ph type="sldNum" sz="quarter" idx="12"/>
          </p:nvPr>
        </p:nvSpPr>
        <p:spPr bwMode="auto"/>
        <p:txBody>
          <a:bodyPr/>
          <a:lstStyle/>
          <a:p>
            <a:pPr>
              <a:defRPr/>
            </a:pPr>
            <a:fld id="{8A10C794-CADB-40D1-8B01-E4BCE97B66C3}" type="slidenum">
              <a:rPr lang="ru-RU"/>
              <a:pPr>
                <a:defRPr/>
              </a:pPr>
              <a:t>14</a:t>
            </a:fld>
            <a:endParaRPr lang="ru-RU"/>
          </a:p>
        </p:txBody>
      </p:sp>
      <p:sp>
        <p:nvSpPr>
          <p:cNvPr id="16" name="TextBox 15">
            <a:extLst>
              <a:ext uri="{FF2B5EF4-FFF2-40B4-BE49-F238E27FC236}">
                <a16:creationId xmlns:a16="http://schemas.microsoft.com/office/drawing/2014/main" id="{8A1CD534-6BFB-4B01-A3A0-B245A4A9D6EF}"/>
              </a:ext>
            </a:extLst>
          </p:cNvPr>
          <p:cNvSpPr txBox="1"/>
          <p:nvPr/>
        </p:nvSpPr>
        <p:spPr bwMode="auto">
          <a:xfrm>
            <a:off x="2711624" y="5373216"/>
            <a:ext cx="6840762" cy="923330"/>
          </a:xfrm>
          <a:prstGeom prst="rect">
            <a:avLst/>
          </a:prstGeom>
          <a:noFill/>
        </p:spPr>
        <p:txBody>
          <a:bodyPr wrap="square" rtlCol="0">
            <a:spAutoFit/>
          </a:bodyPr>
          <a:lstStyle/>
          <a:p>
            <a:pPr algn="ctr"/>
            <a:r>
              <a:rPr lang="ru-RU" dirty="0"/>
              <a:t>Рис.</a:t>
            </a:r>
            <a:r>
              <a:rPr lang="en-US" dirty="0"/>
              <a:t> </a:t>
            </a:r>
            <a:r>
              <a:rPr lang="ru-RU" dirty="0"/>
              <a:t>20 Импульс высвечивания образца 2-Б2 под действием ИК излучения лазера с временем высвечивания, близким к среднему </a:t>
            </a:r>
            <a:r>
              <a:rPr lang="ru-RU" dirty="0" err="1"/>
              <a:t>Т</a:t>
            </a:r>
            <a:r>
              <a:rPr lang="ru-RU" b="1" baseline="-25000" dirty="0" err="1"/>
              <a:t>факт</a:t>
            </a:r>
            <a:r>
              <a:rPr lang="ru-RU" b="1" baseline="-25000" dirty="0"/>
              <a:t> </a:t>
            </a:r>
            <a:r>
              <a:rPr lang="ru-RU" b="1" baseline="-25000" dirty="0" err="1"/>
              <a:t>средн</a:t>
            </a:r>
            <a:r>
              <a:rPr lang="ru-RU" b="1" baseline="-25000" dirty="0"/>
              <a:t> </a:t>
            </a:r>
            <a:r>
              <a:rPr lang="ru-RU" dirty="0"/>
              <a:t>= 0,6 </a:t>
            </a:r>
            <a:r>
              <a:rPr lang="ru-RU" dirty="0" err="1"/>
              <a:t>нс</a:t>
            </a:r>
            <a:r>
              <a:rPr lang="ru-RU" dirty="0"/>
              <a:t>.</a:t>
            </a:r>
          </a:p>
        </p:txBody>
      </p:sp>
      <p:pic>
        <p:nvPicPr>
          <p:cNvPr id="9" name="Рисунок 8"/>
          <p:cNvPicPr/>
          <p:nvPr/>
        </p:nvPicPr>
        <p:blipFill rotWithShape="1">
          <a:blip r:embed="rId3" cstate="print"/>
          <a:srcRect r="29474" b="7069"/>
          <a:stretch/>
        </p:blipFill>
        <p:spPr bwMode="auto">
          <a:xfrm>
            <a:off x="2423592" y="1383919"/>
            <a:ext cx="7704860" cy="4067466"/>
          </a:xfrm>
          <a:prstGeom prst="rect">
            <a:avLst/>
          </a:prstGeom>
          <a:noFill/>
          <a:ln w="9525">
            <a:noFill/>
            <a:miter lim="800000"/>
            <a:headEnd/>
            <a:tailEnd/>
          </a:ln>
        </p:spPr>
      </p:pic>
      <p:sp>
        <p:nvSpPr>
          <p:cNvPr id="5" name="Прямоугольник 4"/>
          <p:cNvSpPr/>
          <p:nvPr/>
        </p:nvSpPr>
        <p:spPr>
          <a:xfrm>
            <a:off x="623392" y="1573767"/>
            <a:ext cx="1330814" cy="369332"/>
          </a:xfrm>
          <a:prstGeom prst="rect">
            <a:avLst/>
          </a:prstGeom>
        </p:spPr>
        <p:txBody>
          <a:bodyPr wrap="none">
            <a:spAutoFit/>
          </a:bodyPr>
          <a:lstStyle/>
          <a:p>
            <a:r>
              <a:rPr lang="ru-RU" b="1" dirty="0"/>
              <a:t>λ = 1030 </a:t>
            </a:r>
            <a:r>
              <a:rPr lang="ru-RU" b="1" dirty="0" err="1"/>
              <a:t>нм</a:t>
            </a:r>
            <a:endParaRPr lang="ru-RU" b="1" dirty="0"/>
          </a:p>
        </p:txBody>
      </p:sp>
    </p:spTree>
    <p:extLst>
      <p:ext uri="{BB962C8B-B14F-4D97-AF65-F5344CB8AC3E}">
        <p14:creationId xmlns:p14="http://schemas.microsoft.com/office/powerpoint/2010/main" val="1306909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a:extLst>
              <a:ext uri="{FF2B5EF4-FFF2-40B4-BE49-F238E27FC236}">
                <a16:creationId xmlns:a16="http://schemas.microsoft.com/office/drawing/2014/main" id="{7FF49CB1-0C6D-4CD8-B63D-F8FCC0788776}"/>
              </a:ext>
            </a:extLst>
          </p:cNvPr>
          <p:cNvSpPr>
            <a:spLocks noGrp="1"/>
          </p:cNvSpPr>
          <p:nvPr>
            <p:ph type="sldNum" sz="quarter" idx="12"/>
          </p:nvPr>
        </p:nvSpPr>
        <p:spPr/>
        <p:txBody>
          <a:bodyPr/>
          <a:lstStyle/>
          <a:p>
            <a:pPr>
              <a:defRPr/>
            </a:pPr>
            <a:fld id="{8A10C794-CADB-40D1-8B01-E4BCE97B66C3}" type="slidenum">
              <a:rPr lang="ru-RU" smtClean="0"/>
              <a:pPr>
                <a:defRPr/>
              </a:pPr>
              <a:t>15</a:t>
            </a:fld>
            <a:endParaRPr lang="ru-RU"/>
          </a:p>
        </p:txBody>
      </p:sp>
      <p:sp>
        <p:nvSpPr>
          <p:cNvPr id="8" name="Заголовок 1">
            <a:extLst>
              <a:ext uri="{FF2B5EF4-FFF2-40B4-BE49-F238E27FC236}">
                <a16:creationId xmlns:a16="http://schemas.microsoft.com/office/drawing/2014/main" id="{1145B849-8072-45D7-A23E-D904EF91B394}"/>
              </a:ext>
            </a:extLst>
          </p:cNvPr>
          <p:cNvSpPr>
            <a:spLocks noGrp="1"/>
          </p:cNvSpPr>
          <p:nvPr>
            <p:ph type="title"/>
          </p:nvPr>
        </p:nvSpPr>
        <p:spPr bwMode="auto">
          <a:xfrm>
            <a:off x="622442" y="136525"/>
            <a:ext cx="10515600" cy="1325563"/>
          </a:xfrm>
        </p:spPr>
        <p:txBody>
          <a:bodyPr>
            <a:normAutofit/>
          </a:bodyPr>
          <a:lstStyle/>
          <a:p>
            <a:pPr>
              <a:defRPr/>
            </a:pPr>
            <a:r>
              <a:rPr lang="ru-RU" sz="3200" dirty="0">
                <a:solidFill>
                  <a:srgbClr val="002060"/>
                </a:solidFill>
                <a:latin typeface="Arial Black"/>
                <a:cs typeface="Times New Roman"/>
              </a:rPr>
              <a:t>Сравнение результатов</a:t>
            </a:r>
            <a:endParaRPr lang="ru-RU" dirty="0"/>
          </a:p>
        </p:txBody>
      </p:sp>
      <p:graphicFrame>
        <p:nvGraphicFramePr>
          <p:cNvPr id="2" name="Таблица 4">
            <a:extLst>
              <a:ext uri="{FF2B5EF4-FFF2-40B4-BE49-F238E27FC236}">
                <a16:creationId xmlns:a16="http://schemas.microsoft.com/office/drawing/2014/main" id="{3ADA93C8-318D-4680-BD98-851772A367D3}"/>
              </a:ext>
            </a:extLst>
          </p:cNvPr>
          <p:cNvGraphicFramePr>
            <a:graphicFrameLocks noGrp="1"/>
          </p:cNvGraphicFramePr>
          <p:nvPr>
            <p:extLst>
              <p:ext uri="{D42A27DB-BD31-4B8C-83A1-F6EECF244321}">
                <p14:modId xmlns:p14="http://schemas.microsoft.com/office/powerpoint/2010/main" val="2969796025"/>
              </p:ext>
            </p:extLst>
          </p:nvPr>
        </p:nvGraphicFramePr>
        <p:xfrm>
          <a:off x="479376" y="1462088"/>
          <a:ext cx="11233249" cy="3987321"/>
        </p:xfrm>
        <a:graphic>
          <a:graphicData uri="http://schemas.openxmlformats.org/drawingml/2006/table">
            <a:tbl>
              <a:tblPr firstRow="1" bandRow="1">
                <a:tableStyleId>{86087D39-2040-AA83-6782-E17FAD09B637}</a:tableStyleId>
              </a:tblPr>
              <a:tblGrid>
                <a:gridCol w="3744417">
                  <a:extLst>
                    <a:ext uri="{9D8B030D-6E8A-4147-A177-3AD203B41FA5}">
                      <a16:colId xmlns:a16="http://schemas.microsoft.com/office/drawing/2014/main" val="444755739"/>
                    </a:ext>
                  </a:extLst>
                </a:gridCol>
                <a:gridCol w="3744416">
                  <a:extLst>
                    <a:ext uri="{9D8B030D-6E8A-4147-A177-3AD203B41FA5}">
                      <a16:colId xmlns:a16="http://schemas.microsoft.com/office/drawing/2014/main" val="3054630584"/>
                    </a:ext>
                  </a:extLst>
                </a:gridCol>
                <a:gridCol w="3744416">
                  <a:extLst>
                    <a:ext uri="{9D8B030D-6E8A-4147-A177-3AD203B41FA5}">
                      <a16:colId xmlns:a16="http://schemas.microsoft.com/office/drawing/2014/main" val="1433004480"/>
                    </a:ext>
                  </a:extLst>
                </a:gridCol>
              </a:tblGrid>
              <a:tr h="1934820">
                <a:tc>
                  <a:txBody>
                    <a:bodyPr/>
                    <a:lstStyle/>
                    <a:p>
                      <a:pPr algn="ctr"/>
                      <a:r>
                        <a:rPr lang="ru-RU" dirty="0"/>
                        <a:t>Сцинтиллятор </a:t>
                      </a:r>
                    </a:p>
                  </a:txBody>
                  <a:tcPr/>
                </a:tc>
                <a:tc>
                  <a:txBody>
                    <a:bodyPr/>
                    <a:lstStyle/>
                    <a:p>
                      <a:pPr algn="ctr"/>
                      <a:r>
                        <a:rPr lang="ru-RU" dirty="0"/>
                        <a:t>Измерение на «Фотоне»</a:t>
                      </a:r>
                    </a:p>
                    <a:p>
                      <a:pPr algn="ctr"/>
                      <a:r>
                        <a:rPr lang="ru-RU" dirty="0" err="1"/>
                        <a:t>нс</a:t>
                      </a:r>
                      <a:r>
                        <a:rPr lang="ru-RU" dirty="0"/>
                        <a:t>.</a:t>
                      </a:r>
                    </a:p>
                  </a:txBody>
                  <a:tcPr/>
                </a:tc>
                <a:tc>
                  <a:txBody>
                    <a:bodyPr/>
                    <a:lstStyle/>
                    <a:p>
                      <a:pPr marL="0" marR="0" indent="0" algn="ctr" defTabSz="914400" eaLnBrk="1" fontAlgn="auto" latinLnBrk="0" hangingPunct="1">
                        <a:lnSpc>
                          <a:spcPct val="100000"/>
                        </a:lnSpc>
                        <a:spcBef>
                          <a:spcPts val="0"/>
                        </a:spcBef>
                        <a:spcAft>
                          <a:spcPts val="0"/>
                        </a:spcAft>
                        <a:buClrTx/>
                        <a:buSzTx/>
                        <a:buFontTx/>
                        <a:buNone/>
                        <a:tabLst/>
                        <a:defRPr/>
                      </a:pPr>
                      <a:r>
                        <a:rPr lang="ru-RU" dirty="0"/>
                        <a:t>Измерение на электронно-оптической </a:t>
                      </a:r>
                      <a:r>
                        <a:rPr lang="ru-RU" dirty="0" err="1"/>
                        <a:t>фотохронографической</a:t>
                      </a:r>
                      <a:r>
                        <a:rPr lang="ru-RU" dirty="0"/>
                        <a:t> камере </a:t>
                      </a:r>
                    </a:p>
                    <a:p>
                      <a:pPr marL="0" marR="0" indent="0" algn="ctr" defTabSz="914400" eaLnBrk="1" fontAlgn="auto" latinLnBrk="0" hangingPunct="1">
                        <a:lnSpc>
                          <a:spcPct val="100000"/>
                        </a:lnSpc>
                        <a:spcBef>
                          <a:spcPts val="0"/>
                        </a:spcBef>
                        <a:spcAft>
                          <a:spcPts val="0"/>
                        </a:spcAft>
                        <a:buClrTx/>
                        <a:buSzTx/>
                        <a:buFontTx/>
                        <a:buNone/>
                        <a:tabLst/>
                        <a:defRPr/>
                      </a:pPr>
                      <a:r>
                        <a:rPr lang="ru-RU" dirty="0" err="1"/>
                        <a:t>нс</a:t>
                      </a:r>
                      <a:r>
                        <a:rPr lang="ru-RU" dirty="0"/>
                        <a:t>.</a:t>
                      </a:r>
                    </a:p>
                  </a:txBody>
                  <a:tcPr/>
                </a:tc>
                <a:extLst>
                  <a:ext uri="{0D108BD9-81ED-4DB2-BD59-A6C34878D82A}">
                    <a16:rowId xmlns:a16="http://schemas.microsoft.com/office/drawing/2014/main" val="1618504045"/>
                  </a:ext>
                </a:extLst>
              </a:tr>
              <a:tr h="684167">
                <a:tc>
                  <a:txBody>
                    <a:bodyPr/>
                    <a:lstStyle/>
                    <a:p>
                      <a:pPr algn="ctr"/>
                      <a:r>
                        <a:rPr lang="ru-RU" dirty="0"/>
                        <a:t>1-Б2</a:t>
                      </a:r>
                    </a:p>
                  </a:txBody>
                  <a:tcPr/>
                </a:tc>
                <a:tc>
                  <a:txBody>
                    <a:bodyPr/>
                    <a:lstStyle/>
                    <a:p>
                      <a:pPr algn="ctr"/>
                      <a:r>
                        <a:rPr lang="ru-RU" dirty="0"/>
                        <a:t>0,7</a:t>
                      </a:r>
                      <a:r>
                        <a:rPr lang="ru-RU" sz="1800" b="0" i="0" dirty="0">
                          <a:solidFill>
                            <a:schemeClr val="dk1"/>
                          </a:solidFill>
                          <a:effectLst/>
                          <a:latin typeface="+mn-lt"/>
                          <a:ea typeface="+mn-ea"/>
                          <a:cs typeface="+mn-cs"/>
                        </a:rPr>
                        <a:t>±0,2</a:t>
                      </a:r>
                      <a:endParaRPr lang="ru-RU" dirty="0"/>
                    </a:p>
                  </a:txBody>
                  <a:tcPr/>
                </a:tc>
                <a:tc>
                  <a:txBody>
                    <a:bodyPr/>
                    <a:lstStyle/>
                    <a:p>
                      <a:pPr algn="ctr"/>
                      <a:r>
                        <a:rPr lang="ru-RU" sz="1800" dirty="0">
                          <a:solidFill>
                            <a:schemeClr val="dk1"/>
                          </a:solidFill>
                          <a:effectLst/>
                          <a:latin typeface="+mn-lt"/>
                          <a:ea typeface="+mn-ea"/>
                          <a:cs typeface="+mn-cs"/>
                        </a:rPr>
                        <a:t>0,60±0,07</a:t>
                      </a:r>
                      <a:endParaRPr lang="ru-RU" dirty="0"/>
                    </a:p>
                  </a:txBody>
                  <a:tcPr/>
                </a:tc>
                <a:extLst>
                  <a:ext uri="{0D108BD9-81ED-4DB2-BD59-A6C34878D82A}">
                    <a16:rowId xmlns:a16="http://schemas.microsoft.com/office/drawing/2014/main" val="993173522"/>
                  </a:ext>
                </a:extLst>
              </a:tr>
              <a:tr h="684167">
                <a:tc>
                  <a:txBody>
                    <a:bodyPr/>
                    <a:lstStyle/>
                    <a:p>
                      <a:pPr algn="ctr"/>
                      <a:r>
                        <a:rPr lang="ru-RU" dirty="0"/>
                        <a:t>2-Б2</a:t>
                      </a:r>
                    </a:p>
                  </a:txBody>
                  <a:tcPr/>
                </a:tc>
                <a:tc>
                  <a:txBody>
                    <a:bodyPr/>
                    <a:lstStyle/>
                    <a:p>
                      <a:pPr algn="ctr"/>
                      <a:r>
                        <a:rPr lang="ru-RU" dirty="0"/>
                        <a:t>0,7</a:t>
                      </a:r>
                      <a:r>
                        <a:rPr lang="ru-RU" sz="1800" b="0" i="0" dirty="0">
                          <a:solidFill>
                            <a:schemeClr val="dk1"/>
                          </a:solidFill>
                          <a:effectLst/>
                          <a:latin typeface="+mn-lt"/>
                          <a:ea typeface="+mn-ea"/>
                          <a:cs typeface="+mn-cs"/>
                        </a:rPr>
                        <a:t>±0,2</a:t>
                      </a:r>
                      <a:endParaRPr lang="ru-RU" dirty="0"/>
                    </a:p>
                  </a:txBody>
                  <a:tcPr/>
                </a:tc>
                <a:tc>
                  <a:txBody>
                    <a:bodyPr/>
                    <a:lstStyle/>
                    <a:p>
                      <a:pPr algn="ctr"/>
                      <a:r>
                        <a:rPr lang="ru-RU" sz="1800" dirty="0">
                          <a:solidFill>
                            <a:schemeClr val="dk1"/>
                          </a:solidFill>
                          <a:effectLst/>
                          <a:latin typeface="+mn-lt"/>
                          <a:ea typeface="+mn-ea"/>
                          <a:cs typeface="+mn-cs"/>
                        </a:rPr>
                        <a:t>0,70±0,07</a:t>
                      </a:r>
                      <a:endParaRPr lang="ru-RU" dirty="0"/>
                    </a:p>
                  </a:txBody>
                  <a:tcPr/>
                </a:tc>
                <a:extLst>
                  <a:ext uri="{0D108BD9-81ED-4DB2-BD59-A6C34878D82A}">
                    <a16:rowId xmlns:a16="http://schemas.microsoft.com/office/drawing/2014/main" val="3478745284"/>
                  </a:ext>
                </a:extLst>
              </a:tr>
              <a:tr h="684167">
                <a:tc>
                  <a:txBody>
                    <a:bodyPr/>
                    <a:lstStyle/>
                    <a:p>
                      <a:pPr algn="ctr"/>
                      <a:r>
                        <a:rPr lang="ru-RU" dirty="0"/>
                        <a:t>3-Б2</a:t>
                      </a:r>
                    </a:p>
                  </a:txBody>
                  <a:tcPr/>
                </a:tc>
                <a:tc>
                  <a:txBody>
                    <a:bodyPr/>
                    <a:lstStyle/>
                    <a:p>
                      <a:pPr algn="ctr"/>
                      <a:r>
                        <a:rPr lang="ru-RU" dirty="0"/>
                        <a:t>0,8</a:t>
                      </a:r>
                      <a:r>
                        <a:rPr lang="ru-RU" sz="1800" b="0" i="0" dirty="0">
                          <a:solidFill>
                            <a:schemeClr val="dk1"/>
                          </a:solidFill>
                          <a:effectLst/>
                          <a:latin typeface="+mn-lt"/>
                          <a:ea typeface="+mn-ea"/>
                          <a:cs typeface="+mn-cs"/>
                        </a:rPr>
                        <a:t>±0,2</a:t>
                      </a:r>
                      <a:endParaRPr lang="ru-RU" dirty="0"/>
                    </a:p>
                  </a:txBody>
                  <a:tcPr/>
                </a:tc>
                <a:tc>
                  <a:txBody>
                    <a:bodyPr/>
                    <a:lstStyle/>
                    <a:p>
                      <a:pPr algn="ctr"/>
                      <a:r>
                        <a:rPr lang="ru-RU" sz="1800" dirty="0">
                          <a:solidFill>
                            <a:schemeClr val="dk1"/>
                          </a:solidFill>
                          <a:effectLst/>
                          <a:latin typeface="+mn-lt"/>
                          <a:ea typeface="+mn-ea"/>
                          <a:cs typeface="+mn-cs"/>
                        </a:rPr>
                        <a:t>0,80±0,07</a:t>
                      </a:r>
                      <a:endParaRPr lang="ru-RU" dirty="0"/>
                    </a:p>
                  </a:txBody>
                  <a:tcPr/>
                </a:tc>
                <a:extLst>
                  <a:ext uri="{0D108BD9-81ED-4DB2-BD59-A6C34878D82A}">
                    <a16:rowId xmlns:a16="http://schemas.microsoft.com/office/drawing/2014/main" val="3368816609"/>
                  </a:ext>
                </a:extLst>
              </a:tr>
            </a:tbl>
          </a:graphicData>
        </a:graphic>
      </p:graphicFrame>
      <p:sp>
        <p:nvSpPr>
          <p:cNvPr id="3" name="TextBox 2">
            <a:extLst>
              <a:ext uri="{FF2B5EF4-FFF2-40B4-BE49-F238E27FC236}">
                <a16:creationId xmlns:a16="http://schemas.microsoft.com/office/drawing/2014/main" id="{417D344B-5160-43DD-B487-EB79AF232D23}"/>
              </a:ext>
            </a:extLst>
          </p:cNvPr>
          <p:cNvSpPr txBox="1"/>
          <p:nvPr/>
        </p:nvSpPr>
        <p:spPr>
          <a:xfrm>
            <a:off x="622441" y="5449410"/>
            <a:ext cx="11090183" cy="923330"/>
          </a:xfrm>
          <a:prstGeom prst="rect">
            <a:avLst/>
          </a:prstGeom>
          <a:noFill/>
        </p:spPr>
        <p:txBody>
          <a:bodyPr wrap="square" rtlCol="0">
            <a:spAutoFit/>
          </a:bodyPr>
          <a:lstStyle/>
          <a:p>
            <a:pPr algn="ctr"/>
            <a:r>
              <a:rPr lang="ru-RU" dirty="0"/>
              <a:t>Таблица 1. </a:t>
            </a:r>
          </a:p>
          <a:p>
            <a:r>
              <a:rPr lang="ru-RU" dirty="0"/>
              <a:t>Сравнение временных характеристик, полученных на установке «Фотон» и </a:t>
            </a:r>
            <a:r>
              <a:rPr lang="ru-RU" sz="1800" dirty="0">
                <a:solidFill>
                  <a:schemeClr val="tx1"/>
                </a:solidFill>
                <a:effectLst/>
                <a:latin typeface="+mn-lt"/>
                <a:ea typeface="+mn-ea"/>
                <a:cs typeface="+mn-cs"/>
              </a:rPr>
              <a:t>электронно-оптической </a:t>
            </a:r>
            <a:r>
              <a:rPr lang="ru-RU" sz="1800" dirty="0" err="1">
                <a:solidFill>
                  <a:schemeClr val="tx1"/>
                </a:solidFill>
                <a:effectLst/>
                <a:latin typeface="+mn-lt"/>
                <a:ea typeface="+mn-ea"/>
                <a:cs typeface="+mn-cs"/>
              </a:rPr>
              <a:t>фотохронографической</a:t>
            </a:r>
            <a:r>
              <a:rPr lang="ru-RU" sz="1800" dirty="0">
                <a:solidFill>
                  <a:schemeClr val="tx1"/>
                </a:solidFill>
                <a:effectLst/>
                <a:latin typeface="+mn-lt"/>
                <a:ea typeface="+mn-ea"/>
                <a:cs typeface="+mn-cs"/>
              </a:rPr>
              <a:t> камере.</a:t>
            </a:r>
            <a:endParaRPr lang="ru-RU" dirty="0"/>
          </a:p>
        </p:txBody>
      </p:sp>
    </p:spTree>
    <p:extLst>
      <p:ext uri="{BB962C8B-B14F-4D97-AF65-F5344CB8AC3E}">
        <p14:creationId xmlns:p14="http://schemas.microsoft.com/office/powerpoint/2010/main" val="19752471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a:extLst>
              <a:ext uri="{FF2B5EF4-FFF2-40B4-BE49-F238E27FC236}">
                <a16:creationId xmlns:a16="http://schemas.microsoft.com/office/drawing/2014/main" id="{7FF49CB1-0C6D-4CD8-B63D-F8FCC0788776}"/>
              </a:ext>
            </a:extLst>
          </p:cNvPr>
          <p:cNvSpPr>
            <a:spLocks noGrp="1"/>
          </p:cNvSpPr>
          <p:nvPr>
            <p:ph type="sldNum" sz="quarter" idx="12"/>
          </p:nvPr>
        </p:nvSpPr>
        <p:spPr/>
        <p:txBody>
          <a:bodyPr/>
          <a:lstStyle/>
          <a:p>
            <a:pPr>
              <a:defRPr/>
            </a:pPr>
            <a:fld id="{8A10C794-CADB-40D1-8B01-E4BCE97B66C3}" type="slidenum">
              <a:rPr lang="ru-RU" smtClean="0"/>
              <a:pPr>
                <a:defRPr/>
              </a:pPr>
              <a:t>16</a:t>
            </a:fld>
            <a:endParaRPr lang="ru-RU"/>
          </a:p>
        </p:txBody>
      </p:sp>
      <p:pic>
        <p:nvPicPr>
          <p:cNvPr id="6" name="Рисунок 5"/>
          <p:cNvPicPr/>
          <p:nvPr/>
        </p:nvPicPr>
        <p:blipFill rotWithShape="1">
          <a:blip r:embed="rId3" cstate="print"/>
          <a:srcRect r="27737" b="2889"/>
          <a:stretch/>
        </p:blipFill>
        <p:spPr bwMode="auto">
          <a:xfrm>
            <a:off x="9273217" y="1389641"/>
            <a:ext cx="2517033" cy="2519578"/>
          </a:xfrm>
          <a:prstGeom prst="rect">
            <a:avLst/>
          </a:prstGeom>
          <a:noFill/>
          <a:ln w="9525">
            <a:noFill/>
            <a:miter lim="800000"/>
            <a:headEnd/>
            <a:tailEnd/>
          </a:ln>
          <a:effectLst>
            <a:softEdge rad="63500"/>
          </a:effectLst>
        </p:spPr>
      </p:pic>
      <p:pic>
        <p:nvPicPr>
          <p:cNvPr id="7" name="Рисунок 6"/>
          <p:cNvPicPr/>
          <p:nvPr/>
        </p:nvPicPr>
        <p:blipFill rotWithShape="1">
          <a:blip r:embed="rId4" cstate="print"/>
          <a:srcRect t="1" r="27069" b="1104"/>
          <a:stretch/>
        </p:blipFill>
        <p:spPr bwMode="auto">
          <a:xfrm>
            <a:off x="9297059" y="3909219"/>
            <a:ext cx="2559581" cy="2374878"/>
          </a:xfrm>
          <a:prstGeom prst="rect">
            <a:avLst/>
          </a:prstGeom>
          <a:noFill/>
          <a:ln w="9525">
            <a:noFill/>
            <a:miter lim="800000"/>
            <a:headEnd/>
            <a:tailEnd/>
          </a:ln>
          <a:effectLst>
            <a:softEdge rad="63500"/>
          </a:effectLst>
        </p:spPr>
      </p:pic>
      <p:pic>
        <p:nvPicPr>
          <p:cNvPr id="10"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35360" y="3729647"/>
            <a:ext cx="3133006" cy="2396122"/>
          </a:xfrm>
          <a:prstGeom prst="rect">
            <a:avLst/>
          </a:prstGeom>
          <a:noFill/>
          <a:ln>
            <a:noFill/>
          </a:ln>
          <a:effectLst>
            <a:outerShdw dist="35921" dir="2700000" algn="ctr" rotWithShape="0">
              <a:schemeClr val="bg2"/>
            </a:outerShdw>
            <a:softEdge rad="63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Заголовок 1">
            <a:extLst>
              <a:ext uri="{FF2B5EF4-FFF2-40B4-BE49-F238E27FC236}">
                <a16:creationId xmlns:a16="http://schemas.microsoft.com/office/drawing/2014/main" id="{1145B849-8072-45D7-A23E-D904EF91B394}"/>
              </a:ext>
            </a:extLst>
          </p:cNvPr>
          <p:cNvSpPr>
            <a:spLocks noGrp="1"/>
          </p:cNvSpPr>
          <p:nvPr>
            <p:ph type="title"/>
          </p:nvPr>
        </p:nvSpPr>
        <p:spPr bwMode="auto">
          <a:xfrm>
            <a:off x="622442" y="136525"/>
            <a:ext cx="10515600" cy="1325563"/>
          </a:xfrm>
        </p:spPr>
        <p:txBody>
          <a:bodyPr>
            <a:normAutofit/>
          </a:bodyPr>
          <a:lstStyle/>
          <a:p>
            <a:pPr>
              <a:defRPr/>
            </a:pPr>
            <a:r>
              <a:rPr lang="ru-RU" sz="3200" dirty="0">
                <a:solidFill>
                  <a:srgbClr val="002060"/>
                </a:solidFill>
                <a:latin typeface="Arial Black"/>
                <a:cs typeface="Times New Roman"/>
              </a:rPr>
              <a:t>Сравнение результатов</a:t>
            </a:r>
            <a:endParaRPr lang="ru-RU" dirty="0"/>
          </a:p>
        </p:txBody>
      </p:sp>
      <p:cxnSp>
        <p:nvCxnSpPr>
          <p:cNvPr id="9" name="Прямая соединительная линия 8"/>
          <p:cNvCxnSpPr/>
          <p:nvPr/>
        </p:nvCxnSpPr>
        <p:spPr bwMode="auto">
          <a:xfrm>
            <a:off x="5879976" y="1268760"/>
            <a:ext cx="0" cy="5040560"/>
          </a:xfrm>
          <a:prstGeom prst="line">
            <a:avLst/>
          </a:prstGeom>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3406204" y="1772816"/>
            <a:ext cx="2411610" cy="1200329"/>
          </a:xfrm>
          <a:prstGeom prst="rect">
            <a:avLst/>
          </a:prstGeom>
          <a:noFill/>
        </p:spPr>
        <p:txBody>
          <a:bodyPr wrap="square" rtlCol="0">
            <a:spAutoFit/>
          </a:bodyPr>
          <a:lstStyle/>
          <a:p>
            <a:pPr algn="just"/>
            <a:r>
              <a:rPr lang="ru-RU" dirty="0"/>
              <a:t>Рис. 2</a:t>
            </a:r>
            <a:r>
              <a:rPr lang="en-US" dirty="0"/>
              <a:t>1</a:t>
            </a:r>
            <a:r>
              <a:rPr lang="ru-RU" dirty="0"/>
              <a:t> Регистрация времени высвечивания на установке «Фотон»</a:t>
            </a:r>
            <a:r>
              <a:rPr lang="en-US" dirty="0"/>
              <a:t>.</a:t>
            </a:r>
            <a:endParaRPr lang="ru-RU" dirty="0"/>
          </a:p>
        </p:txBody>
      </p:sp>
      <p:sp>
        <p:nvSpPr>
          <p:cNvPr id="3" name="TextBox 2"/>
          <p:cNvSpPr txBox="1"/>
          <p:nvPr/>
        </p:nvSpPr>
        <p:spPr>
          <a:xfrm>
            <a:off x="5877794" y="1772816"/>
            <a:ext cx="3419265" cy="1477328"/>
          </a:xfrm>
          <a:prstGeom prst="rect">
            <a:avLst/>
          </a:prstGeom>
          <a:noFill/>
        </p:spPr>
        <p:txBody>
          <a:bodyPr wrap="square" rtlCol="0">
            <a:spAutoFit/>
          </a:bodyPr>
          <a:lstStyle/>
          <a:p>
            <a:pPr algn="just"/>
            <a:r>
              <a:rPr lang="ru-RU" dirty="0"/>
              <a:t>Рис.</a:t>
            </a:r>
            <a:r>
              <a:rPr lang="en-US" dirty="0"/>
              <a:t> </a:t>
            </a:r>
            <a:r>
              <a:rPr lang="ru-RU" dirty="0"/>
              <a:t>2</a:t>
            </a:r>
            <a:r>
              <a:rPr lang="en-US" dirty="0"/>
              <a:t>2</a:t>
            </a:r>
            <a:r>
              <a:rPr lang="ru-RU" dirty="0"/>
              <a:t> Регистрация времени высвечивания электронно-оптической </a:t>
            </a:r>
            <a:r>
              <a:rPr lang="ru-RU" dirty="0" err="1"/>
              <a:t>фотохронографической</a:t>
            </a:r>
            <a:r>
              <a:rPr lang="ru-RU" dirty="0"/>
              <a:t> камерой</a:t>
            </a:r>
            <a:r>
              <a:rPr lang="en-US" dirty="0"/>
              <a:t>.</a:t>
            </a:r>
            <a:endParaRPr lang="ru-RU" dirty="0"/>
          </a:p>
        </p:txBody>
      </p:sp>
      <p:pic>
        <p:nvPicPr>
          <p:cNvPr id="11" name="Рисунок 10">
            <a:extLst>
              <a:ext uri="{FF2B5EF4-FFF2-40B4-BE49-F238E27FC236}">
                <a16:creationId xmlns:a16="http://schemas.microsoft.com/office/drawing/2014/main" id="{EFD15C06-B180-47B8-B038-99D812BD99AD}"/>
              </a:ext>
            </a:extLst>
          </p:cNvPr>
          <p:cNvPicPr>
            <a:picLocks noChangeAspect="1"/>
          </p:cNvPicPr>
          <p:nvPr/>
        </p:nvPicPr>
        <p:blipFill>
          <a:blip r:embed="rId6"/>
          <a:stretch>
            <a:fillRect/>
          </a:stretch>
        </p:blipFill>
        <p:spPr>
          <a:xfrm>
            <a:off x="397522" y="1348784"/>
            <a:ext cx="3008682" cy="2273544"/>
          </a:xfrm>
          <a:prstGeom prst="rect">
            <a:avLst/>
          </a:prstGeom>
          <a:effectLst>
            <a:softEdge rad="63500"/>
          </a:effectLst>
        </p:spPr>
      </p:pic>
    </p:spTree>
    <p:extLst>
      <p:ext uri="{BB962C8B-B14F-4D97-AF65-F5344CB8AC3E}">
        <p14:creationId xmlns:p14="http://schemas.microsoft.com/office/powerpoint/2010/main" val="38144597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Номер слайда 1"/>
          <p:cNvSpPr>
            <a:spLocks noGrp="1"/>
          </p:cNvSpPr>
          <p:nvPr>
            <p:ph type="sldNum" sz="quarter" idx="12"/>
          </p:nvPr>
        </p:nvSpPr>
        <p:spPr bwMode="auto"/>
        <p:txBody>
          <a:bodyPr/>
          <a:lstStyle/>
          <a:p>
            <a:pPr>
              <a:defRPr/>
            </a:pPr>
            <a:fld id="{8A10C794-CADB-40D1-8B01-E4BCE97B66C3}" type="slidenum">
              <a:rPr lang="ru-RU"/>
              <a:pPr>
                <a:defRPr/>
              </a:pPr>
              <a:t>17</a:t>
            </a:fld>
            <a:endParaRPr lang="ru-RU"/>
          </a:p>
        </p:txBody>
      </p:sp>
      <p:sp>
        <p:nvSpPr>
          <p:cNvPr id="4" name="TextBox 3"/>
          <p:cNvSpPr txBox="1"/>
          <p:nvPr/>
        </p:nvSpPr>
        <p:spPr bwMode="auto">
          <a:xfrm>
            <a:off x="335360" y="1529247"/>
            <a:ext cx="11233248" cy="5232202"/>
          </a:xfrm>
          <a:prstGeom prst="rect">
            <a:avLst/>
          </a:prstGeom>
          <a:noFill/>
        </p:spPr>
        <p:txBody>
          <a:bodyPr wrap="square" rtlCol="0">
            <a:spAutoFit/>
          </a:bodyPr>
          <a:lstStyle/>
          <a:p>
            <a:pPr marL="342900" indent="-342900" algn="just">
              <a:spcAft>
                <a:spcPts val="1200"/>
              </a:spcAft>
              <a:buFont typeface="Wingdings" panose="05000000000000000000" pitchFamily="2" charset="2"/>
              <a:buChar char="ü"/>
              <a:defRPr/>
            </a:pPr>
            <a:r>
              <a:rPr lang="ru-RU" sz="2400" dirty="0">
                <a:solidFill>
                  <a:schemeClr val="tx2"/>
                </a:solidFill>
                <a:latin typeface="Söhne"/>
              </a:rPr>
              <a:t>Получены опытные образцы сцинтилляторов с определенным типоразмером;</a:t>
            </a:r>
          </a:p>
          <a:p>
            <a:pPr marL="342900" indent="-342900" algn="just">
              <a:spcAft>
                <a:spcPts val="1200"/>
              </a:spcAft>
              <a:buFont typeface="Wingdings" panose="05000000000000000000" pitchFamily="2" charset="2"/>
              <a:buChar char="ü"/>
              <a:defRPr/>
            </a:pPr>
            <a:r>
              <a:rPr lang="ru-RU" sz="2400" dirty="0">
                <a:solidFill>
                  <a:schemeClr val="tx2"/>
                </a:solidFill>
                <a:latin typeface="Söhne"/>
              </a:rPr>
              <a:t>Проведены измерения временных характеристик образцов с использованием разных источников возбуждения люминесценции;</a:t>
            </a:r>
          </a:p>
          <a:p>
            <a:pPr marL="342900" indent="-342900" algn="just">
              <a:spcAft>
                <a:spcPts val="1200"/>
              </a:spcAft>
              <a:buFont typeface="Wingdings" panose="05000000000000000000" pitchFamily="2" charset="2"/>
              <a:buChar char="ü"/>
              <a:defRPr/>
            </a:pPr>
            <a:r>
              <a:rPr lang="ru-RU" sz="2400" dirty="0">
                <a:solidFill>
                  <a:schemeClr val="tx2"/>
                </a:solidFill>
                <a:latin typeface="Söhne"/>
              </a:rPr>
              <a:t>Проведен сравнительный анализ полученных результатов</a:t>
            </a:r>
            <a:r>
              <a:rPr lang="en-US" sz="2400" dirty="0">
                <a:solidFill>
                  <a:schemeClr val="tx2"/>
                </a:solidFill>
                <a:latin typeface="Söhne"/>
              </a:rPr>
              <a:t>;</a:t>
            </a:r>
            <a:endParaRPr lang="ru-RU" sz="2400" dirty="0">
              <a:solidFill>
                <a:schemeClr val="tx2"/>
              </a:solidFill>
              <a:latin typeface="Söhne"/>
            </a:endParaRPr>
          </a:p>
          <a:p>
            <a:pPr marL="342900" indent="-342900" algn="just">
              <a:spcAft>
                <a:spcPts val="1200"/>
              </a:spcAft>
              <a:buFont typeface="Wingdings" panose="05000000000000000000" pitchFamily="2" charset="2"/>
              <a:buChar char="ü"/>
              <a:defRPr/>
            </a:pPr>
            <a:r>
              <a:rPr lang="ru-RU" sz="2400" dirty="0">
                <a:solidFill>
                  <a:schemeClr val="tx2"/>
                </a:solidFill>
                <a:latin typeface="Söhne"/>
              </a:rPr>
              <a:t>Измерения проведенные на установке «Фотон» и </a:t>
            </a:r>
            <a:r>
              <a:rPr lang="ru-RU" sz="2400" dirty="0">
                <a:solidFill>
                  <a:schemeClr val="tx2"/>
                </a:solidFill>
                <a:effectLst/>
                <a:latin typeface="+mn-lt"/>
                <a:ea typeface="+mn-ea"/>
                <a:cs typeface="+mn-cs"/>
              </a:rPr>
              <a:t>электронно-оптической </a:t>
            </a:r>
            <a:r>
              <a:rPr lang="ru-RU" sz="2400" dirty="0" err="1">
                <a:solidFill>
                  <a:schemeClr val="tx2"/>
                </a:solidFill>
                <a:effectLst/>
                <a:latin typeface="+mn-lt"/>
                <a:ea typeface="+mn-ea"/>
                <a:cs typeface="+mn-cs"/>
              </a:rPr>
              <a:t>фотохронографической</a:t>
            </a:r>
            <a:r>
              <a:rPr lang="ru-RU" sz="2400" dirty="0">
                <a:solidFill>
                  <a:schemeClr val="tx2"/>
                </a:solidFill>
                <a:effectLst/>
                <a:latin typeface="+mn-lt"/>
                <a:ea typeface="+mn-ea"/>
                <a:cs typeface="+mn-cs"/>
              </a:rPr>
              <a:t> камере идентичны с учетом погрешности</a:t>
            </a:r>
            <a:r>
              <a:rPr lang="ru-RU" sz="2400" dirty="0">
                <a:solidFill>
                  <a:schemeClr val="tx2"/>
                </a:solidFill>
                <a:latin typeface="Söhne"/>
              </a:rPr>
              <a:t>;</a:t>
            </a:r>
          </a:p>
          <a:p>
            <a:pPr marL="342900" indent="-342900" algn="just">
              <a:spcAft>
                <a:spcPts val="1200"/>
              </a:spcAft>
              <a:buFont typeface="Wingdings" panose="05000000000000000000" pitchFamily="2" charset="2"/>
              <a:buChar char="ü"/>
              <a:defRPr/>
            </a:pPr>
            <a:endParaRPr lang="ru-RU" sz="2400" dirty="0">
              <a:solidFill>
                <a:schemeClr val="tx2"/>
              </a:solidFill>
              <a:latin typeface="Söhne"/>
            </a:endParaRPr>
          </a:p>
          <a:p>
            <a:pPr marL="342900" indent="-342900" algn="just">
              <a:spcAft>
                <a:spcPts val="1200"/>
              </a:spcAft>
              <a:buFont typeface="Wingdings" panose="05000000000000000000" pitchFamily="2" charset="2"/>
              <a:buChar char="§"/>
              <a:defRPr/>
            </a:pPr>
            <a:r>
              <a:rPr lang="ru-RU" sz="2400" dirty="0">
                <a:solidFill>
                  <a:schemeClr val="tx2"/>
                </a:solidFill>
                <a:latin typeface="Söhne"/>
              </a:rPr>
              <a:t>Ведутся исследования с новыми составами ПЗ-6, ПЗ-9 и временем высвечивания больше 200 </a:t>
            </a:r>
            <a:r>
              <a:rPr lang="ru-RU" sz="2400" dirty="0" err="1">
                <a:solidFill>
                  <a:schemeClr val="tx2"/>
                </a:solidFill>
                <a:latin typeface="Söhne"/>
              </a:rPr>
              <a:t>нс</a:t>
            </a:r>
            <a:r>
              <a:rPr lang="ru-RU" sz="2400" dirty="0">
                <a:solidFill>
                  <a:schemeClr val="tx2"/>
                </a:solidFill>
                <a:latin typeface="Söhne"/>
              </a:rPr>
              <a:t>.</a:t>
            </a:r>
          </a:p>
          <a:p>
            <a:pPr marL="342900" indent="-342900" algn="just">
              <a:spcAft>
                <a:spcPts val="1200"/>
              </a:spcAft>
              <a:buFont typeface="Wingdings" panose="05000000000000000000" pitchFamily="2" charset="2"/>
              <a:buChar char="ü"/>
              <a:defRPr/>
            </a:pPr>
            <a:endParaRPr lang="ru-RU" sz="2400" dirty="0">
              <a:solidFill>
                <a:srgbClr val="374151"/>
              </a:solidFill>
              <a:latin typeface="Söhne"/>
            </a:endParaRPr>
          </a:p>
          <a:p>
            <a:pPr algn="just">
              <a:spcAft>
                <a:spcPts val="1200"/>
              </a:spcAft>
              <a:defRPr/>
            </a:pPr>
            <a:endParaRPr sz="2400" dirty="0">
              <a:solidFill>
                <a:srgbClr val="374151"/>
              </a:solidFill>
              <a:latin typeface="Söhne"/>
            </a:endParaRPr>
          </a:p>
        </p:txBody>
      </p:sp>
      <p:sp>
        <p:nvSpPr>
          <p:cNvPr id="5" name="TextBox 4">
            <a:extLst>
              <a:ext uri="{FF2B5EF4-FFF2-40B4-BE49-F238E27FC236}">
                <a16:creationId xmlns:a16="http://schemas.microsoft.com/office/drawing/2014/main" id="{B99B047A-2268-42A4-8C1F-FBE747046565}"/>
              </a:ext>
            </a:extLst>
          </p:cNvPr>
          <p:cNvSpPr txBox="1"/>
          <p:nvPr/>
        </p:nvSpPr>
        <p:spPr bwMode="auto">
          <a:xfrm>
            <a:off x="974333" y="548680"/>
            <a:ext cx="10243334" cy="584775"/>
          </a:xfrm>
          <a:prstGeom prst="rect">
            <a:avLst/>
          </a:prstGeom>
          <a:noFill/>
        </p:spPr>
        <p:txBody>
          <a:bodyPr wrap="square" rtlCol="0">
            <a:spAutoFit/>
          </a:bodyPr>
          <a:lstStyle/>
          <a:p>
            <a:pPr>
              <a:defRPr/>
            </a:pPr>
            <a:r>
              <a:rPr lang="ru-RU" sz="3200" dirty="0">
                <a:solidFill>
                  <a:srgbClr val="002060"/>
                </a:solidFill>
                <a:latin typeface="Arial Black"/>
                <a:ea typeface="+mj-ea"/>
                <a:cs typeface="Times New Roman"/>
              </a:rPr>
              <a:t>Результаты и выводы</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 name="Объект 2"/>
          <p:cNvSpPr>
            <a:spLocks noGrp="1"/>
          </p:cNvSpPr>
          <p:nvPr>
            <p:ph idx="1"/>
          </p:nvPr>
        </p:nvSpPr>
        <p:spPr bwMode="auto">
          <a:xfrm>
            <a:off x="838200" y="1825625"/>
            <a:ext cx="9816101" cy="4351338"/>
          </a:xfrm>
        </p:spPr>
        <p:txBody>
          <a:bodyPr>
            <a:noAutofit/>
          </a:bodyPr>
          <a:lstStyle/>
          <a:p>
            <a:pPr marL="914400" lvl="2" indent="0" algn="ctr">
              <a:buNone/>
              <a:defRPr/>
            </a:pPr>
            <a:endParaRPr lang="ru-RU" sz="4800" dirty="0"/>
          </a:p>
          <a:p>
            <a:pPr marL="914400" lvl="2" indent="0" algn="ctr">
              <a:buNone/>
              <a:defRPr/>
            </a:pPr>
            <a:endParaRPr lang="ru-RU" sz="4800" dirty="0">
              <a:solidFill>
                <a:schemeClr val="accent1">
                  <a:lumMod val="75000"/>
                </a:schemeClr>
              </a:solidFill>
              <a:latin typeface="Arial Black"/>
            </a:endParaRPr>
          </a:p>
          <a:p>
            <a:pPr marL="914400" lvl="2" indent="0" algn="ctr">
              <a:buNone/>
              <a:defRPr/>
            </a:pPr>
            <a:r>
              <a:rPr lang="ru-RU" sz="4400" dirty="0">
                <a:solidFill>
                  <a:srgbClr val="002060"/>
                </a:solidFill>
                <a:latin typeface="Arial Black"/>
                <a:ea typeface="+mj-ea"/>
                <a:cs typeface="Times New Roman"/>
              </a:rPr>
              <a:t>Спасибо за внимание!</a:t>
            </a:r>
            <a:endParaRPr sz="4400" dirty="0">
              <a:solidFill>
                <a:srgbClr val="002060"/>
              </a:solidFill>
              <a:latin typeface="Arial Black"/>
              <a:ea typeface="+mj-ea"/>
              <a:cs typeface="Times New Roman"/>
            </a:endParaRPr>
          </a:p>
        </p:txBody>
      </p:sp>
      <p:sp>
        <p:nvSpPr>
          <p:cNvPr id="2" name="Номер слайда 1"/>
          <p:cNvSpPr>
            <a:spLocks noGrp="1"/>
          </p:cNvSpPr>
          <p:nvPr>
            <p:ph type="sldNum" sz="quarter" idx="12"/>
          </p:nvPr>
        </p:nvSpPr>
        <p:spPr bwMode="auto"/>
        <p:txBody>
          <a:bodyPr/>
          <a:lstStyle/>
          <a:p>
            <a:pPr>
              <a:defRPr/>
            </a:pPr>
            <a:fld id="{8A10C794-CADB-40D1-8B01-E4BCE97B66C3}" type="slidenum">
              <a:rPr lang="ru-RU"/>
              <a:pPr>
                <a:defRPr/>
              </a:pPr>
              <a:t>18</a:t>
            </a:fld>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ircle(in)">
                                      <p:cBhvr>
                                        <p:cTn id="7" dur="1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Номер слайда 1"/>
          <p:cNvSpPr>
            <a:spLocks noGrp="1"/>
          </p:cNvSpPr>
          <p:nvPr>
            <p:ph type="sldNum" sz="quarter" idx="12"/>
          </p:nvPr>
        </p:nvSpPr>
        <p:spPr bwMode="auto"/>
        <p:txBody>
          <a:bodyPr/>
          <a:lstStyle/>
          <a:p>
            <a:pPr>
              <a:defRPr/>
            </a:pPr>
            <a:fld id="{8A10C794-CADB-40D1-8B01-E4BCE97B66C3}" type="slidenum">
              <a:rPr lang="ru-RU"/>
              <a:pPr>
                <a:defRPr/>
              </a:pPr>
              <a:t>2</a:t>
            </a:fld>
            <a:endParaRPr lang="ru-RU" dirty="0"/>
          </a:p>
        </p:txBody>
      </p:sp>
      <p:sp>
        <p:nvSpPr>
          <p:cNvPr id="4" name="TextBox 3"/>
          <p:cNvSpPr txBox="1"/>
          <p:nvPr/>
        </p:nvSpPr>
        <p:spPr bwMode="auto">
          <a:xfrm>
            <a:off x="479376" y="1520785"/>
            <a:ext cx="11233248" cy="4339650"/>
          </a:xfrm>
          <a:prstGeom prst="rect">
            <a:avLst/>
          </a:prstGeom>
          <a:noFill/>
        </p:spPr>
        <p:txBody>
          <a:bodyPr wrap="square" rtlCol="0">
            <a:spAutoFit/>
          </a:bodyPr>
          <a:lstStyle/>
          <a:p>
            <a:pPr algn="just">
              <a:spcAft>
                <a:spcPts val="1200"/>
              </a:spcAft>
              <a:defRPr/>
            </a:pPr>
            <a:r>
              <a:rPr lang="ru-RU" sz="2400" b="1" dirty="0">
                <a:solidFill>
                  <a:srgbClr val="374151"/>
                </a:solidFill>
                <a:latin typeface="Söhne"/>
              </a:rPr>
              <a:t>ЦЕЛЬ</a:t>
            </a:r>
          </a:p>
          <a:p>
            <a:pPr marL="342900" indent="-342900" algn="just">
              <a:spcAft>
                <a:spcPts val="1200"/>
              </a:spcAft>
              <a:buFont typeface="Arial" panose="020B0604020202020204" pitchFamily="34" charset="0"/>
              <a:buChar char="•"/>
              <a:defRPr/>
            </a:pPr>
            <a:r>
              <a:rPr lang="ru-RU" sz="2400" b="0" i="0" dirty="0">
                <a:solidFill>
                  <a:srgbClr val="374151"/>
                </a:solidFill>
                <a:effectLst/>
                <a:latin typeface="Söhne"/>
              </a:rPr>
              <a:t>Исследование </a:t>
            </a:r>
            <a:r>
              <a:rPr lang="ru-RU" sz="2400" dirty="0">
                <a:solidFill>
                  <a:srgbClr val="374151"/>
                </a:solidFill>
                <a:latin typeface="Söhne"/>
              </a:rPr>
              <a:t>временных характеристик линейки детекторов ПС-Б при их возбуждении источником лазерного излучения.</a:t>
            </a:r>
            <a:endParaRPr lang="ru-RU" sz="2400" b="0" i="0" dirty="0">
              <a:solidFill>
                <a:srgbClr val="374151"/>
              </a:solidFill>
              <a:effectLst/>
              <a:latin typeface="Söhne"/>
            </a:endParaRPr>
          </a:p>
          <a:p>
            <a:pPr algn="just">
              <a:spcAft>
                <a:spcPts val="1200"/>
              </a:spcAft>
              <a:defRPr/>
            </a:pPr>
            <a:r>
              <a:rPr lang="ru-RU" sz="2400" b="1" dirty="0">
                <a:solidFill>
                  <a:srgbClr val="374151"/>
                </a:solidFill>
                <a:latin typeface="Söhne"/>
              </a:rPr>
              <a:t>ЗАДАЧИ</a:t>
            </a:r>
          </a:p>
          <a:p>
            <a:pPr marL="342900" indent="-342900" algn="just">
              <a:spcAft>
                <a:spcPts val="1200"/>
              </a:spcAft>
              <a:buFont typeface="Arial" panose="020B0604020202020204" pitchFamily="34" charset="0"/>
              <a:buChar char="•"/>
              <a:defRPr/>
            </a:pPr>
            <a:r>
              <a:rPr lang="ru-RU" sz="2400" dirty="0">
                <a:solidFill>
                  <a:srgbClr val="374151"/>
                </a:solidFill>
                <a:latin typeface="Söhne"/>
              </a:rPr>
              <a:t>Создание опытных образцов с определенными свойствами;</a:t>
            </a:r>
          </a:p>
          <a:p>
            <a:pPr marL="342900" indent="-342900" algn="just">
              <a:spcAft>
                <a:spcPts val="1200"/>
              </a:spcAft>
              <a:buFont typeface="Arial" panose="020B0604020202020204" pitchFamily="34" charset="0"/>
              <a:buChar char="•"/>
              <a:defRPr/>
            </a:pPr>
            <a:r>
              <a:rPr lang="ru-RU" sz="2400" dirty="0">
                <a:solidFill>
                  <a:srgbClr val="374151"/>
                </a:solidFill>
                <a:latin typeface="Söhne"/>
              </a:rPr>
              <a:t>Измерение временных характеристик образцов с использованием разных источников возбуждения люминесценции;</a:t>
            </a:r>
          </a:p>
          <a:p>
            <a:pPr marL="342900" indent="-342900" algn="just">
              <a:spcAft>
                <a:spcPts val="1200"/>
              </a:spcAft>
              <a:buFont typeface="Arial" panose="020B0604020202020204" pitchFamily="34" charset="0"/>
              <a:buChar char="•"/>
              <a:defRPr/>
            </a:pPr>
            <a:r>
              <a:rPr lang="ru-RU" sz="2400" dirty="0">
                <a:solidFill>
                  <a:srgbClr val="374151"/>
                </a:solidFill>
                <a:latin typeface="Söhne"/>
              </a:rPr>
              <a:t>Сравнительный анализ полученных результатов. </a:t>
            </a:r>
          </a:p>
          <a:p>
            <a:pPr marL="342900" indent="-342900" algn="just">
              <a:spcAft>
                <a:spcPts val="1200"/>
              </a:spcAft>
              <a:buFont typeface="Arial" panose="020B0604020202020204" pitchFamily="34" charset="0"/>
              <a:buChar char="•"/>
              <a:defRPr/>
            </a:pPr>
            <a:endParaRPr lang="ru-RU" sz="2400" dirty="0">
              <a:solidFill>
                <a:srgbClr val="374151"/>
              </a:solidFill>
              <a:latin typeface="Söhne"/>
            </a:endParaRPr>
          </a:p>
        </p:txBody>
      </p:sp>
      <p:sp>
        <p:nvSpPr>
          <p:cNvPr id="5" name="TextBox 4">
            <a:extLst>
              <a:ext uri="{FF2B5EF4-FFF2-40B4-BE49-F238E27FC236}">
                <a16:creationId xmlns:a16="http://schemas.microsoft.com/office/drawing/2014/main" id="{B99B047A-2268-42A4-8C1F-FBE747046565}"/>
              </a:ext>
            </a:extLst>
          </p:cNvPr>
          <p:cNvSpPr txBox="1"/>
          <p:nvPr/>
        </p:nvSpPr>
        <p:spPr bwMode="auto">
          <a:xfrm>
            <a:off x="974333" y="548680"/>
            <a:ext cx="10243334" cy="769441"/>
          </a:xfrm>
          <a:prstGeom prst="rect">
            <a:avLst/>
          </a:prstGeom>
          <a:noFill/>
        </p:spPr>
        <p:txBody>
          <a:bodyPr wrap="square" rtlCol="0">
            <a:spAutoFit/>
          </a:bodyPr>
          <a:lstStyle/>
          <a:p>
            <a:pPr>
              <a:defRPr/>
            </a:pPr>
            <a:r>
              <a:rPr lang="ru-RU" sz="4400" dirty="0">
                <a:solidFill>
                  <a:srgbClr val="002060"/>
                </a:solidFill>
                <a:latin typeface="Arial Black"/>
                <a:ea typeface="+mj-ea"/>
                <a:cs typeface="Times New Roman"/>
              </a:rPr>
              <a:t>Цель и задачи</a:t>
            </a:r>
          </a:p>
        </p:txBody>
      </p:sp>
    </p:spTree>
    <p:extLst>
      <p:ext uri="{BB962C8B-B14F-4D97-AF65-F5344CB8AC3E}">
        <p14:creationId xmlns:p14="http://schemas.microsoft.com/office/powerpoint/2010/main" val="12059578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6" name="Рисунок 5"/>
          <p:cNvPicPr>
            <a:picLocks noChangeAspect="1"/>
          </p:cNvPicPr>
          <p:nvPr/>
        </p:nvPicPr>
        <p:blipFill>
          <a:blip r:embed="rId3" cstate="print"/>
          <a:stretch/>
        </p:blipFill>
        <p:spPr bwMode="auto">
          <a:xfrm>
            <a:off x="6924913" y="1740556"/>
            <a:ext cx="2745648" cy="1544427"/>
          </a:xfrm>
          <a:prstGeom prst="rect">
            <a:avLst/>
          </a:prstGeom>
          <a:effectLst>
            <a:softEdge rad="38100"/>
          </a:effectLst>
        </p:spPr>
      </p:pic>
      <p:sp>
        <p:nvSpPr>
          <p:cNvPr id="2" name="Заголовок 1"/>
          <p:cNvSpPr>
            <a:spLocks noGrp="1"/>
          </p:cNvSpPr>
          <p:nvPr>
            <p:ph type="title"/>
          </p:nvPr>
        </p:nvSpPr>
        <p:spPr bwMode="auto">
          <a:xfrm>
            <a:off x="622442" y="136525"/>
            <a:ext cx="10515600" cy="1325563"/>
          </a:xfrm>
        </p:spPr>
        <p:txBody>
          <a:bodyPr/>
          <a:lstStyle/>
          <a:p>
            <a:pPr>
              <a:defRPr/>
            </a:pPr>
            <a:r>
              <a:rPr lang="ru-RU" dirty="0">
                <a:solidFill>
                  <a:srgbClr val="002060"/>
                </a:solidFill>
                <a:latin typeface="Arial Black"/>
                <a:cs typeface="Times New Roman"/>
              </a:rPr>
              <a:t>Пластмассовый сцинтиллятор</a:t>
            </a:r>
            <a:endParaRPr dirty="0"/>
          </a:p>
        </p:txBody>
      </p:sp>
      <p:sp>
        <p:nvSpPr>
          <p:cNvPr id="4" name="Номер слайда 3"/>
          <p:cNvSpPr>
            <a:spLocks noGrp="1"/>
          </p:cNvSpPr>
          <p:nvPr>
            <p:ph type="sldNum" sz="quarter" idx="12"/>
          </p:nvPr>
        </p:nvSpPr>
        <p:spPr bwMode="auto">
          <a:xfrm>
            <a:off x="8610600" y="6356350"/>
            <a:ext cx="2743200" cy="365125"/>
          </a:xfrm>
        </p:spPr>
        <p:txBody>
          <a:bodyPr/>
          <a:lstStyle/>
          <a:p>
            <a:pPr>
              <a:defRPr/>
            </a:pPr>
            <a:fld id="{8A10C794-CADB-40D1-8B01-E4BCE97B66C3}" type="slidenum">
              <a:rPr lang="ru-RU"/>
              <a:pPr>
                <a:defRPr/>
              </a:pPr>
              <a:t>3</a:t>
            </a:fld>
            <a:endParaRPr lang="ru-RU"/>
          </a:p>
        </p:txBody>
      </p:sp>
      <p:pic>
        <p:nvPicPr>
          <p:cNvPr id="8" name="Рисунок 7">
            <a:extLst>
              <a:ext uri="{FF2B5EF4-FFF2-40B4-BE49-F238E27FC236}">
                <a16:creationId xmlns:a16="http://schemas.microsoft.com/office/drawing/2014/main" id="{6A4CD62D-623D-4EA8-AE2D-1F22F36CCE55}"/>
              </a:ext>
            </a:extLst>
          </p:cNvPr>
          <p:cNvPicPr>
            <a:picLocks noChangeAspect="1"/>
          </p:cNvPicPr>
          <p:nvPr/>
        </p:nvPicPr>
        <p:blipFill>
          <a:blip r:embed="rId4" cstate="print"/>
          <a:srcRect t="8739" b="6832"/>
          <a:stretch/>
        </p:blipFill>
        <p:spPr bwMode="auto">
          <a:xfrm>
            <a:off x="6856858" y="3429000"/>
            <a:ext cx="2842227" cy="1800200"/>
          </a:xfrm>
          <a:prstGeom prst="rect">
            <a:avLst/>
          </a:prstGeom>
          <a:effectLst>
            <a:outerShdw blurRad="63500" dist="50800" dir="5400000" algn="ctr" rotWithShape="0">
              <a:srgbClr val="000000">
                <a:alpha val="43137"/>
              </a:srgbClr>
            </a:outerShdw>
            <a:softEdge rad="88900"/>
          </a:effectLst>
        </p:spPr>
      </p:pic>
      <p:sp>
        <p:nvSpPr>
          <p:cNvPr id="9" name="TextBox 8">
            <a:extLst>
              <a:ext uri="{FF2B5EF4-FFF2-40B4-BE49-F238E27FC236}">
                <a16:creationId xmlns:a16="http://schemas.microsoft.com/office/drawing/2014/main" id="{204A4616-9571-4935-8D54-1E3C0B723302}"/>
              </a:ext>
            </a:extLst>
          </p:cNvPr>
          <p:cNvSpPr txBox="1"/>
          <p:nvPr/>
        </p:nvSpPr>
        <p:spPr bwMode="auto">
          <a:xfrm>
            <a:off x="7042966" y="5727408"/>
            <a:ext cx="4798010" cy="338554"/>
          </a:xfrm>
          <a:prstGeom prst="rect">
            <a:avLst/>
          </a:prstGeom>
          <a:noFill/>
        </p:spPr>
        <p:txBody>
          <a:bodyPr wrap="square" rtlCol="0">
            <a:spAutoFit/>
          </a:bodyPr>
          <a:lstStyle/>
          <a:p>
            <a:r>
              <a:rPr lang="ru-RU" sz="1600" dirty="0">
                <a:solidFill>
                  <a:srgbClr val="374151"/>
                </a:solidFill>
                <a:latin typeface="Söhne"/>
              </a:rPr>
              <a:t>Рис. 1 Пластмассовые сцинтилляторы АО «ИФТП»</a:t>
            </a:r>
          </a:p>
        </p:txBody>
      </p:sp>
      <p:sp>
        <p:nvSpPr>
          <p:cNvPr id="3" name="Объект 2"/>
          <p:cNvSpPr>
            <a:spLocks noGrp="1"/>
          </p:cNvSpPr>
          <p:nvPr>
            <p:ph idx="1"/>
          </p:nvPr>
        </p:nvSpPr>
        <p:spPr bwMode="auto">
          <a:xfrm>
            <a:off x="369870" y="1756881"/>
            <a:ext cx="6446210" cy="3472319"/>
          </a:xfrm>
        </p:spPr>
        <p:txBody>
          <a:bodyPr>
            <a:normAutofit/>
          </a:bodyPr>
          <a:lstStyle/>
          <a:p>
            <a:pPr marL="0" indent="0" algn="just">
              <a:lnSpc>
                <a:spcPct val="150000"/>
              </a:lnSpc>
              <a:spcBef>
                <a:spcPts val="0"/>
              </a:spcBef>
              <a:buNone/>
              <a:defRPr/>
            </a:pPr>
            <a:r>
              <a:rPr lang="ru-RU" sz="2200" dirty="0">
                <a:solidFill>
                  <a:srgbClr val="374151"/>
                </a:solidFill>
                <a:latin typeface="Söhne"/>
              </a:rPr>
              <a:t>	Пластмассовый сцинтиллятор представляет собой твердый раствор люминесцирующих добавок в полистироле, излучающий свет при поглощении ионизирующего излучения</a:t>
            </a:r>
            <a:endParaRPr lang="en-US" sz="2200" dirty="0">
              <a:solidFill>
                <a:srgbClr val="374151"/>
              </a:solidFill>
              <a:latin typeface="Söhne"/>
            </a:endParaRPr>
          </a:p>
          <a:p>
            <a:pPr marL="0" indent="0" algn="just">
              <a:lnSpc>
                <a:spcPct val="150000"/>
              </a:lnSpc>
              <a:spcBef>
                <a:spcPts val="0"/>
              </a:spcBef>
              <a:buNone/>
              <a:defRPr/>
            </a:pPr>
            <a:r>
              <a:rPr lang="ru-RU" sz="2200" dirty="0">
                <a:solidFill>
                  <a:srgbClr val="374151"/>
                </a:solidFill>
                <a:latin typeface="Söhne"/>
              </a:rPr>
              <a:t>	ПС  предназначен для регистрации  </a:t>
            </a:r>
          </a:p>
          <a:p>
            <a:pPr marL="0" indent="0" algn="just">
              <a:lnSpc>
                <a:spcPct val="150000"/>
              </a:lnSpc>
              <a:spcBef>
                <a:spcPts val="0"/>
              </a:spcBef>
              <a:buNone/>
              <a:defRPr/>
            </a:pPr>
            <a:r>
              <a:rPr lang="ru-RU" sz="2200" dirty="0">
                <a:solidFill>
                  <a:srgbClr val="374151"/>
                </a:solidFill>
                <a:latin typeface="Söhne"/>
              </a:rPr>
              <a:t>потоков нейтронов, бета- и гамма-излучений</a:t>
            </a:r>
            <a:endParaRPr sz="2200" dirty="0">
              <a:solidFill>
                <a:srgbClr val="374151"/>
              </a:solidFill>
              <a:latin typeface="Söhne"/>
            </a:endParaRPr>
          </a:p>
        </p:txBody>
      </p:sp>
      <p:pic>
        <p:nvPicPr>
          <p:cNvPr id="10" name="Рисунок 9">
            <a:extLst>
              <a:ext uri="{FF2B5EF4-FFF2-40B4-BE49-F238E27FC236}">
                <a16:creationId xmlns:a16="http://schemas.microsoft.com/office/drawing/2014/main" id="{5FA2381E-822E-BA7D-5EA9-559A2158D9F9}"/>
              </a:ext>
            </a:extLst>
          </p:cNvPr>
          <p:cNvPicPr>
            <a:picLocks noChangeAspect="1"/>
          </p:cNvPicPr>
          <p:nvPr/>
        </p:nvPicPr>
        <p:blipFill>
          <a:blip r:embed="rId5" cstate="print"/>
          <a:stretch/>
        </p:blipFill>
        <p:spPr bwMode="auto">
          <a:xfrm>
            <a:off x="9768408" y="1732135"/>
            <a:ext cx="2145986" cy="3894503"/>
          </a:xfrm>
          <a:prstGeom prst="rect">
            <a:avLst/>
          </a:prstGeom>
          <a:effectLst>
            <a:softEdge rad="50800"/>
          </a:effectLst>
        </p:spPr>
      </p:pic>
    </p:spTree>
    <p:extLst>
      <p:ext uri="{BB962C8B-B14F-4D97-AF65-F5344CB8AC3E}">
        <p14:creationId xmlns:p14="http://schemas.microsoft.com/office/powerpoint/2010/main" val="35327572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Заголовок 1"/>
          <p:cNvSpPr>
            <a:spLocks noGrp="1"/>
          </p:cNvSpPr>
          <p:nvPr>
            <p:ph type="title"/>
          </p:nvPr>
        </p:nvSpPr>
        <p:spPr bwMode="auto">
          <a:xfrm>
            <a:off x="622442" y="136525"/>
            <a:ext cx="10515600" cy="1325563"/>
          </a:xfrm>
        </p:spPr>
        <p:txBody>
          <a:bodyPr/>
          <a:lstStyle/>
          <a:p>
            <a:pPr>
              <a:defRPr/>
            </a:pPr>
            <a:r>
              <a:rPr lang="ru-RU" dirty="0">
                <a:solidFill>
                  <a:srgbClr val="002060"/>
                </a:solidFill>
                <a:latin typeface="Arial Black"/>
                <a:cs typeface="Times New Roman"/>
              </a:rPr>
              <a:t>Область применения</a:t>
            </a:r>
            <a:endParaRPr dirty="0"/>
          </a:p>
        </p:txBody>
      </p:sp>
      <p:sp>
        <p:nvSpPr>
          <p:cNvPr id="3" name="Объект 2"/>
          <p:cNvSpPr>
            <a:spLocks noGrp="1"/>
          </p:cNvSpPr>
          <p:nvPr>
            <p:ph idx="1"/>
          </p:nvPr>
        </p:nvSpPr>
        <p:spPr bwMode="auto">
          <a:xfrm>
            <a:off x="369870" y="1756881"/>
            <a:ext cx="6123397" cy="4255695"/>
          </a:xfrm>
        </p:spPr>
        <p:txBody>
          <a:bodyPr>
            <a:normAutofit/>
          </a:bodyPr>
          <a:lstStyle/>
          <a:p>
            <a:pPr algn="l">
              <a:buFont typeface="+mj-lt"/>
              <a:buAutoNum type="arabicPeriod"/>
            </a:pPr>
            <a:r>
              <a:rPr lang="ru-RU" sz="3600" i="0" dirty="0">
                <a:solidFill>
                  <a:srgbClr val="374151"/>
                </a:solidFill>
                <a:effectLst/>
                <a:latin typeface="Söhne"/>
              </a:rPr>
              <a:t> </a:t>
            </a:r>
            <a:r>
              <a:rPr lang="ru-RU" sz="3600" dirty="0">
                <a:solidFill>
                  <a:srgbClr val="374151"/>
                </a:solidFill>
                <a:latin typeface="Söhne"/>
              </a:rPr>
              <a:t>Безопасность</a:t>
            </a:r>
            <a:endParaRPr lang="ru-RU" sz="3600" i="0" dirty="0">
              <a:solidFill>
                <a:srgbClr val="374151"/>
              </a:solidFill>
              <a:effectLst/>
              <a:latin typeface="Söhne"/>
            </a:endParaRPr>
          </a:p>
          <a:p>
            <a:pPr algn="l">
              <a:buFont typeface="+mj-lt"/>
              <a:buAutoNum type="arabicPeriod"/>
            </a:pPr>
            <a:r>
              <a:rPr lang="ru-RU" sz="3600" i="0" dirty="0">
                <a:solidFill>
                  <a:srgbClr val="374151"/>
                </a:solidFill>
                <a:effectLst/>
                <a:latin typeface="Söhne"/>
              </a:rPr>
              <a:t> </a:t>
            </a:r>
            <a:r>
              <a:rPr lang="ru-RU" sz="3600" dirty="0">
                <a:solidFill>
                  <a:schemeClr val="accent1">
                    <a:lumMod val="75000"/>
                  </a:schemeClr>
                </a:solidFill>
                <a:effectLst/>
                <a:latin typeface="Times New Roman" panose="02020603050405020304" pitchFamily="18" charset="0"/>
                <a:cs typeface="Times New Roman" panose="02020603050405020304" pitchFamily="18" charset="0"/>
              </a:rPr>
              <a:t>Наука</a:t>
            </a:r>
            <a:endParaRPr lang="ru-RU" sz="3600" i="0" dirty="0">
              <a:solidFill>
                <a:srgbClr val="374151"/>
              </a:solidFill>
              <a:effectLst/>
              <a:latin typeface="Söhne"/>
            </a:endParaRPr>
          </a:p>
          <a:p>
            <a:pPr algn="l">
              <a:buFont typeface="+mj-lt"/>
              <a:buAutoNum type="arabicPeriod"/>
            </a:pPr>
            <a:r>
              <a:rPr lang="ru-RU" sz="3600" i="0" dirty="0">
                <a:solidFill>
                  <a:srgbClr val="374151"/>
                </a:solidFill>
                <a:effectLst/>
                <a:latin typeface="Söhne"/>
              </a:rPr>
              <a:t> Медицина</a:t>
            </a:r>
          </a:p>
          <a:p>
            <a:pPr algn="l">
              <a:buFont typeface="+mj-lt"/>
              <a:buAutoNum type="arabicPeriod"/>
            </a:pPr>
            <a:r>
              <a:rPr lang="ru-RU" sz="3600" i="0" dirty="0">
                <a:solidFill>
                  <a:srgbClr val="374151"/>
                </a:solidFill>
                <a:effectLst/>
                <a:latin typeface="Söhne"/>
              </a:rPr>
              <a:t> Промышленность</a:t>
            </a:r>
          </a:p>
          <a:p>
            <a:pPr algn="l">
              <a:buFont typeface="+mj-lt"/>
              <a:buAutoNum type="arabicPeriod"/>
            </a:pPr>
            <a:r>
              <a:rPr lang="ru-RU" sz="3600" i="0" dirty="0">
                <a:solidFill>
                  <a:srgbClr val="374151"/>
                </a:solidFill>
                <a:effectLst/>
                <a:latin typeface="Söhne"/>
              </a:rPr>
              <a:t> Энергетика</a:t>
            </a:r>
          </a:p>
        </p:txBody>
      </p:sp>
      <p:sp>
        <p:nvSpPr>
          <p:cNvPr id="4" name="Номер слайда 3"/>
          <p:cNvSpPr>
            <a:spLocks noGrp="1"/>
          </p:cNvSpPr>
          <p:nvPr>
            <p:ph type="sldNum" sz="quarter" idx="12"/>
          </p:nvPr>
        </p:nvSpPr>
        <p:spPr bwMode="auto">
          <a:xfrm>
            <a:off x="8610600" y="6356350"/>
            <a:ext cx="2743200" cy="365125"/>
          </a:xfrm>
        </p:spPr>
        <p:txBody>
          <a:bodyPr/>
          <a:lstStyle/>
          <a:p>
            <a:pPr>
              <a:defRPr/>
            </a:pPr>
            <a:fld id="{8A10C794-CADB-40D1-8B01-E4BCE97B66C3}" type="slidenum">
              <a:rPr lang="ru-RU"/>
              <a:pPr>
                <a:defRPr/>
              </a:pPr>
              <a:t>4</a:t>
            </a:fld>
            <a:endParaRPr lang="ru-RU"/>
          </a:p>
        </p:txBody>
      </p:sp>
      <p:pic>
        <p:nvPicPr>
          <p:cNvPr id="8" name="Рисунок 7">
            <a:extLst>
              <a:ext uri="{FF2B5EF4-FFF2-40B4-BE49-F238E27FC236}">
                <a16:creationId xmlns:a16="http://schemas.microsoft.com/office/drawing/2014/main" id="{54EF30A3-E789-4A32-B8FC-04ED91E87EB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09476" y="1384325"/>
            <a:ext cx="3162671" cy="2362242"/>
          </a:xfrm>
          <a:prstGeom prst="rect">
            <a:avLst/>
          </a:prstGeom>
          <a:ln>
            <a:noFill/>
          </a:ln>
          <a:effectLst>
            <a:softEdge rad="112500"/>
          </a:effectLst>
        </p:spPr>
      </p:pic>
      <p:pic>
        <p:nvPicPr>
          <p:cNvPr id="13" name="Рисунок 12">
            <a:extLst>
              <a:ext uri="{FF2B5EF4-FFF2-40B4-BE49-F238E27FC236}">
                <a16:creationId xmlns:a16="http://schemas.microsoft.com/office/drawing/2014/main" id="{AA4CAD4E-2F83-4B63-9A93-5E4F2E6C5AF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99106" y="3884582"/>
            <a:ext cx="3440655" cy="1935369"/>
          </a:xfrm>
          <a:prstGeom prst="rect">
            <a:avLst/>
          </a:prstGeom>
          <a:ln>
            <a:noFill/>
          </a:ln>
          <a:effectLst>
            <a:softEdge rad="112500"/>
          </a:effectLst>
        </p:spPr>
      </p:pic>
      <p:sp>
        <p:nvSpPr>
          <p:cNvPr id="14" name="TextBox 13">
            <a:extLst>
              <a:ext uri="{FF2B5EF4-FFF2-40B4-BE49-F238E27FC236}">
                <a16:creationId xmlns:a16="http://schemas.microsoft.com/office/drawing/2014/main" id="{8BDCAC62-C546-4488-B4E9-22CDF32CEE57}"/>
              </a:ext>
            </a:extLst>
          </p:cNvPr>
          <p:cNvSpPr txBox="1"/>
          <p:nvPr/>
        </p:nvSpPr>
        <p:spPr bwMode="auto">
          <a:xfrm>
            <a:off x="6096000" y="5910035"/>
            <a:ext cx="4798010" cy="338554"/>
          </a:xfrm>
          <a:prstGeom prst="rect">
            <a:avLst/>
          </a:prstGeom>
          <a:noFill/>
        </p:spPr>
        <p:txBody>
          <a:bodyPr wrap="square" rtlCol="0">
            <a:spAutoFit/>
          </a:bodyPr>
          <a:lstStyle/>
          <a:p>
            <a:r>
              <a:rPr lang="ru-RU" sz="1600" dirty="0">
                <a:solidFill>
                  <a:srgbClr val="374151"/>
                </a:solidFill>
                <a:latin typeface="Söhne"/>
              </a:rPr>
              <a:t>Рис. 2 Пластмассовые сцинтилляторы АО «ИФТП»</a:t>
            </a:r>
          </a:p>
        </p:txBody>
      </p:sp>
      <p:pic>
        <p:nvPicPr>
          <p:cNvPr id="10" name="Рисунок 9">
            <a:extLst>
              <a:ext uri="{FF2B5EF4-FFF2-40B4-BE49-F238E27FC236}">
                <a16:creationId xmlns:a16="http://schemas.microsoft.com/office/drawing/2014/main" id="{64DEF6F2-8FD5-403A-B0CB-88368AC663C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83238" y="1524664"/>
            <a:ext cx="4030377" cy="2267087"/>
          </a:xfrm>
          <a:prstGeom prst="rect">
            <a:avLst/>
          </a:prstGeom>
          <a:ln>
            <a:noFill/>
          </a:ln>
          <a:effectLst>
            <a:softEdge rad="112500"/>
          </a:effectLst>
        </p:spPr>
      </p:pic>
      <p:pic>
        <p:nvPicPr>
          <p:cNvPr id="9" name="Рисунок 8">
            <a:extLst>
              <a:ext uri="{FF2B5EF4-FFF2-40B4-BE49-F238E27FC236}">
                <a16:creationId xmlns:a16="http://schemas.microsoft.com/office/drawing/2014/main" id="{5EEDDCF4-6A02-B861-73CD-32E896353262}"/>
              </a:ext>
            </a:extLst>
          </p:cNvPr>
          <p:cNvPicPr>
            <a:picLocks noChangeAspect="1"/>
          </p:cNvPicPr>
          <p:nvPr/>
        </p:nvPicPr>
        <p:blipFill>
          <a:blip r:embed="rId6"/>
          <a:stretch>
            <a:fillRect/>
          </a:stretch>
        </p:blipFill>
        <p:spPr bwMode="auto">
          <a:xfrm>
            <a:off x="4808389" y="3838709"/>
            <a:ext cx="3694856" cy="2137580"/>
          </a:xfrm>
          <a:prstGeom prst="rect">
            <a:avLst/>
          </a:prstGeom>
          <a:effectLst>
            <a:softEdge rad="127000"/>
          </a:effectLst>
        </p:spPr>
      </p:pic>
    </p:spTree>
    <p:extLst>
      <p:ext uri="{BB962C8B-B14F-4D97-AF65-F5344CB8AC3E}">
        <p14:creationId xmlns:p14="http://schemas.microsoft.com/office/powerpoint/2010/main" val="121418159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5" name="Прямоугольник: скругленные углы 24">
            <a:extLst>
              <a:ext uri="{FF2B5EF4-FFF2-40B4-BE49-F238E27FC236}">
                <a16:creationId xmlns:a16="http://schemas.microsoft.com/office/drawing/2014/main" id="{512AE981-65D9-464C-8ABC-2333DF711D13}"/>
              </a:ext>
            </a:extLst>
          </p:cNvPr>
          <p:cNvSpPr/>
          <p:nvPr/>
        </p:nvSpPr>
        <p:spPr>
          <a:xfrm>
            <a:off x="6997517" y="2473377"/>
            <a:ext cx="4496408" cy="2448272"/>
          </a:xfrm>
          <a:prstGeom prst="roundRect">
            <a:avLst/>
          </a:prstGeom>
          <a:solidFill>
            <a:schemeClr val="accent2">
              <a:lumMod val="75000"/>
              <a:alpha val="1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4" name="Прямоугольник: скругленные углы 23">
            <a:extLst>
              <a:ext uri="{FF2B5EF4-FFF2-40B4-BE49-F238E27FC236}">
                <a16:creationId xmlns:a16="http://schemas.microsoft.com/office/drawing/2014/main" id="{08D41ABB-407E-44C6-B3DC-8CCD2F93FB4F}"/>
              </a:ext>
            </a:extLst>
          </p:cNvPr>
          <p:cNvSpPr/>
          <p:nvPr/>
        </p:nvSpPr>
        <p:spPr>
          <a:xfrm>
            <a:off x="494662" y="2492897"/>
            <a:ext cx="6262882" cy="2376264"/>
          </a:xfrm>
          <a:prstGeom prst="roundRect">
            <a:avLst/>
          </a:prstGeom>
          <a:solidFill>
            <a:schemeClr val="accent1">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Заголовок 1"/>
          <p:cNvSpPr>
            <a:spLocks noGrp="1"/>
          </p:cNvSpPr>
          <p:nvPr>
            <p:ph type="title"/>
          </p:nvPr>
        </p:nvSpPr>
        <p:spPr bwMode="auto">
          <a:xfrm>
            <a:off x="334144" y="190531"/>
            <a:ext cx="10515600" cy="1325563"/>
          </a:xfrm>
        </p:spPr>
        <p:txBody>
          <a:bodyPr>
            <a:normAutofit/>
          </a:bodyPr>
          <a:lstStyle/>
          <a:p>
            <a:pPr>
              <a:defRPr/>
            </a:pPr>
            <a:r>
              <a:rPr lang="ru-RU" sz="3200" dirty="0">
                <a:solidFill>
                  <a:srgbClr val="002060"/>
                </a:solidFill>
                <a:latin typeface="Arial Black"/>
                <a:cs typeface="Times New Roman"/>
              </a:rPr>
              <a:t>Используемые компоненты сцинтилляторов</a:t>
            </a:r>
            <a:endParaRPr sz="3200" dirty="0"/>
          </a:p>
        </p:txBody>
      </p:sp>
      <p:sp>
        <p:nvSpPr>
          <p:cNvPr id="4" name="Номер слайда 3"/>
          <p:cNvSpPr>
            <a:spLocks noGrp="1"/>
          </p:cNvSpPr>
          <p:nvPr>
            <p:ph type="sldNum" sz="quarter" idx="12"/>
          </p:nvPr>
        </p:nvSpPr>
        <p:spPr bwMode="auto">
          <a:xfrm>
            <a:off x="8610600" y="6356350"/>
            <a:ext cx="2743200" cy="365125"/>
          </a:xfrm>
        </p:spPr>
        <p:txBody>
          <a:bodyPr/>
          <a:lstStyle/>
          <a:p>
            <a:pPr>
              <a:defRPr/>
            </a:pPr>
            <a:fld id="{8A10C794-CADB-40D1-8B01-E4BCE97B66C3}" type="slidenum">
              <a:rPr lang="ru-RU"/>
              <a:pPr>
                <a:defRPr/>
              </a:pPr>
              <a:t>5</a:t>
            </a:fld>
            <a:endParaRPr lang="ru-RU"/>
          </a:p>
        </p:txBody>
      </p:sp>
      <p:cxnSp>
        <p:nvCxnSpPr>
          <p:cNvPr id="6" name="Прямая со стрелкой 5">
            <a:extLst>
              <a:ext uri="{FF2B5EF4-FFF2-40B4-BE49-F238E27FC236}">
                <a16:creationId xmlns:a16="http://schemas.microsoft.com/office/drawing/2014/main" id="{3E4F8FF7-3134-4E4A-8E20-58657BC59633}"/>
              </a:ext>
            </a:extLst>
          </p:cNvPr>
          <p:cNvCxnSpPr>
            <a:cxnSpLocks/>
          </p:cNvCxnSpPr>
          <p:nvPr/>
        </p:nvCxnSpPr>
        <p:spPr>
          <a:xfrm flipH="1">
            <a:off x="1452702" y="2061474"/>
            <a:ext cx="980875" cy="81380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Прямая со стрелкой 7">
            <a:extLst>
              <a:ext uri="{FF2B5EF4-FFF2-40B4-BE49-F238E27FC236}">
                <a16:creationId xmlns:a16="http://schemas.microsoft.com/office/drawing/2014/main" id="{8BDDBAEA-1561-4882-B653-70405CED2F10}"/>
              </a:ext>
            </a:extLst>
          </p:cNvPr>
          <p:cNvCxnSpPr>
            <a:cxnSpLocks/>
          </p:cNvCxnSpPr>
          <p:nvPr/>
        </p:nvCxnSpPr>
        <p:spPr>
          <a:xfrm flipH="1">
            <a:off x="3203801" y="2105119"/>
            <a:ext cx="166967" cy="120676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Прямая со стрелкой 9">
            <a:extLst>
              <a:ext uri="{FF2B5EF4-FFF2-40B4-BE49-F238E27FC236}">
                <a16:creationId xmlns:a16="http://schemas.microsoft.com/office/drawing/2014/main" id="{B81B9832-697A-4515-8C60-9106BEC5EB1D}"/>
              </a:ext>
            </a:extLst>
          </p:cNvPr>
          <p:cNvCxnSpPr>
            <a:cxnSpLocks/>
          </p:cNvCxnSpPr>
          <p:nvPr/>
        </p:nvCxnSpPr>
        <p:spPr>
          <a:xfrm>
            <a:off x="4140991" y="2088497"/>
            <a:ext cx="1111454" cy="99342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15" name="Группа 14">
            <a:extLst>
              <a:ext uri="{FF2B5EF4-FFF2-40B4-BE49-F238E27FC236}">
                <a16:creationId xmlns:a16="http://schemas.microsoft.com/office/drawing/2014/main" id="{75FC71AC-9713-4B7F-9687-F8904DFF9EB0}"/>
              </a:ext>
            </a:extLst>
          </p:cNvPr>
          <p:cNvGrpSpPr/>
          <p:nvPr/>
        </p:nvGrpSpPr>
        <p:grpSpPr>
          <a:xfrm>
            <a:off x="2213694" y="3081920"/>
            <a:ext cx="1412408" cy="1523278"/>
            <a:chOff x="1562768" y="1462088"/>
            <a:chExt cx="1987139" cy="2143125"/>
          </a:xfrm>
        </p:grpSpPr>
        <p:pic>
          <p:nvPicPr>
            <p:cNvPr id="1026" name="Picture 2">
              <a:extLst>
                <a:ext uri="{FF2B5EF4-FFF2-40B4-BE49-F238E27FC236}">
                  <a16:creationId xmlns:a16="http://schemas.microsoft.com/office/drawing/2014/main" id="{F7CD4954-8E2A-44AC-8D2A-0C1E603215C3}"/>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3000" b="98000" l="9778" r="89778">
                          <a14:foregroundMark x1="54222" y1="22000" x2="54222" y2="22000"/>
                          <a14:foregroundMark x1="53778" y1="24500" x2="53778" y2="24500"/>
                          <a14:foregroundMark x1="49333" y1="24500" x2="49333" y2="24500"/>
                          <a14:foregroundMark x1="46222" y1="20000" x2="43111" y2="17000"/>
                          <a14:foregroundMark x1="40889" y1="12500" x2="46667" y2="6500"/>
                          <a14:foregroundMark x1="52889" y1="3000" x2="52889" y2="3000"/>
                          <a14:foregroundMark x1="55111" y1="8000" x2="51556" y2="9500"/>
                          <a14:foregroundMark x1="56000" y1="6000" x2="57333" y2="16000"/>
                          <a14:foregroundMark x1="59111" y1="9500" x2="62222" y2="18000"/>
                          <a14:foregroundMark x1="55556" y1="35500" x2="50667" y2="50000"/>
                          <a14:foregroundMark x1="55556" y1="42000" x2="55556" y2="32500"/>
                          <a14:foregroundMark x1="49333" y1="38500" x2="41333" y2="48500"/>
                          <a14:foregroundMark x1="57778" y1="49500" x2="60444" y2="47500"/>
                          <a14:foregroundMark x1="55556" y1="54000" x2="48000" y2="58500"/>
                          <a14:foregroundMark x1="49778" y1="59000" x2="49333" y2="61500"/>
                          <a14:foregroundMark x1="56000" y1="58000" x2="52000" y2="64500"/>
                          <a14:foregroundMark x1="53333" y1="69000" x2="53778" y2="81000"/>
                          <a14:foregroundMark x1="48000" y1="84500" x2="49778" y2="94500"/>
                          <a14:foregroundMark x1="60000" y1="75000" x2="44444" y2="94500"/>
                          <a14:foregroundMark x1="44444" y1="94500" x2="58667" y2="72500"/>
                          <a14:foregroundMark x1="58667" y1="72500" x2="45333" y2="96000"/>
                          <a14:foregroundMark x1="59556" y1="80000" x2="52889" y2="98000"/>
                          <a14:foregroundMark x1="61778" y1="88000" x2="52889" y2="96500"/>
                        </a14:backgroundRemoval>
                      </a14:imgEffect>
                    </a14:imgLayer>
                  </a14:imgProps>
                </a:ext>
                <a:ext uri="{28A0092B-C50C-407E-A947-70E740481C1C}">
                  <a14:useLocalDpi xmlns:a14="http://schemas.microsoft.com/office/drawing/2010/main" val="0"/>
                </a:ext>
              </a:extLst>
            </a:blip>
            <a:srcRect/>
            <a:stretch>
              <a:fillRect/>
            </a:stretch>
          </p:blipFill>
          <p:spPr bwMode="auto">
            <a:xfrm rot="16200000">
              <a:off x="1525844" y="1581151"/>
              <a:ext cx="2143125" cy="190500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35846392-462B-4339-B818-AD6200C1A02C}"/>
                </a:ext>
              </a:extLst>
            </p:cNvPr>
            <p:cNvSpPr txBox="1"/>
            <p:nvPr/>
          </p:nvSpPr>
          <p:spPr>
            <a:xfrm>
              <a:off x="1562768" y="2799645"/>
              <a:ext cx="1813328" cy="403046"/>
            </a:xfrm>
            <a:prstGeom prst="rect">
              <a:avLst/>
            </a:prstGeom>
            <a:noFill/>
          </p:spPr>
          <p:txBody>
            <a:bodyPr wrap="none" rtlCol="0">
              <a:spAutoFit/>
            </a:bodyPr>
            <a:lstStyle/>
            <a:p>
              <a:r>
                <a:rPr lang="ru-RU" sz="1600" dirty="0">
                  <a:solidFill>
                    <a:srgbClr val="374151"/>
                  </a:solidFill>
                  <a:latin typeface="Söhne"/>
                </a:rPr>
                <a:t>Пара-</a:t>
              </a:r>
              <a:r>
                <a:rPr lang="ru-RU" sz="1600" dirty="0" err="1">
                  <a:solidFill>
                    <a:srgbClr val="374151"/>
                  </a:solidFill>
                  <a:latin typeface="Söhne"/>
                </a:rPr>
                <a:t>терфенил</a:t>
              </a:r>
              <a:endParaRPr lang="ru-RU" sz="1600" dirty="0">
                <a:solidFill>
                  <a:srgbClr val="374151"/>
                </a:solidFill>
                <a:latin typeface="Söhne"/>
              </a:endParaRPr>
            </a:p>
          </p:txBody>
        </p:sp>
      </p:grpSp>
      <p:grpSp>
        <p:nvGrpSpPr>
          <p:cNvPr id="18" name="Группа 17">
            <a:extLst>
              <a:ext uri="{FF2B5EF4-FFF2-40B4-BE49-F238E27FC236}">
                <a16:creationId xmlns:a16="http://schemas.microsoft.com/office/drawing/2014/main" id="{1890BAA1-CF9D-40BE-ADCA-11FEFB92D174}"/>
              </a:ext>
            </a:extLst>
          </p:cNvPr>
          <p:cNvGrpSpPr/>
          <p:nvPr/>
        </p:nvGrpSpPr>
        <p:grpSpPr>
          <a:xfrm>
            <a:off x="3856871" y="3256460"/>
            <a:ext cx="2791149" cy="1406856"/>
            <a:chOff x="3357442" y="1915142"/>
            <a:chExt cx="3608414" cy="1811222"/>
          </a:xfrm>
        </p:grpSpPr>
        <p:pic>
          <p:nvPicPr>
            <p:cNvPr id="1030" name="Picture 6">
              <a:extLst>
                <a:ext uri="{FF2B5EF4-FFF2-40B4-BE49-F238E27FC236}">
                  <a16:creationId xmlns:a16="http://schemas.microsoft.com/office/drawing/2014/main" id="{8AFB03EE-C979-4C0C-8B5B-B44779F2D636}"/>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50877" y="1915142"/>
              <a:ext cx="2138862" cy="983654"/>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F40EC6B6-58AE-4529-8BBC-3E3BFAD5AE85}"/>
                </a:ext>
              </a:extLst>
            </p:cNvPr>
            <p:cNvSpPr txBox="1"/>
            <p:nvPr/>
          </p:nvSpPr>
          <p:spPr bwMode="auto">
            <a:xfrm>
              <a:off x="3357442" y="2973510"/>
              <a:ext cx="3608414" cy="752854"/>
            </a:xfrm>
            <a:prstGeom prst="rect">
              <a:avLst/>
            </a:prstGeom>
            <a:noFill/>
          </p:spPr>
          <p:txBody>
            <a:bodyPr wrap="none" rtlCol="0">
              <a:spAutoFit/>
            </a:bodyPr>
            <a:lstStyle/>
            <a:p>
              <a:pPr algn="ctr"/>
              <a:r>
                <a:rPr lang="ru-RU" sz="1600" dirty="0">
                  <a:solidFill>
                    <a:srgbClr val="374151"/>
                  </a:solidFill>
                  <a:latin typeface="Söhne"/>
                </a:rPr>
                <a:t>1,4-бис(5-фенилоксазол-2-ил)</a:t>
              </a:r>
            </a:p>
            <a:p>
              <a:pPr algn="ctr"/>
              <a:r>
                <a:rPr lang="ru-RU" sz="1600" dirty="0">
                  <a:solidFill>
                    <a:srgbClr val="374151"/>
                  </a:solidFill>
                  <a:latin typeface="Söhne"/>
                </a:rPr>
                <a:t>бензол</a:t>
              </a:r>
              <a:r>
                <a:rPr lang="en-US" sz="1600" dirty="0">
                  <a:solidFill>
                    <a:srgbClr val="374151"/>
                  </a:solidFill>
                  <a:latin typeface="Söhne"/>
                </a:rPr>
                <a:t>(POPOP)</a:t>
              </a:r>
              <a:endParaRPr lang="ru-RU" sz="1600" dirty="0">
                <a:solidFill>
                  <a:srgbClr val="374151"/>
                </a:solidFill>
                <a:latin typeface="Söhne"/>
              </a:endParaRPr>
            </a:p>
          </p:txBody>
        </p:sp>
      </p:grpSp>
      <p:grpSp>
        <p:nvGrpSpPr>
          <p:cNvPr id="5" name="Группа 4">
            <a:extLst>
              <a:ext uri="{FF2B5EF4-FFF2-40B4-BE49-F238E27FC236}">
                <a16:creationId xmlns:a16="http://schemas.microsoft.com/office/drawing/2014/main" id="{83B5C02E-3341-46BA-AAF4-61EC2BE9601A}"/>
              </a:ext>
            </a:extLst>
          </p:cNvPr>
          <p:cNvGrpSpPr/>
          <p:nvPr/>
        </p:nvGrpSpPr>
        <p:grpSpPr>
          <a:xfrm>
            <a:off x="6990874" y="3037733"/>
            <a:ext cx="1226454" cy="1608246"/>
            <a:chOff x="1063290" y="3012241"/>
            <a:chExt cx="1802347" cy="2068402"/>
          </a:xfrm>
        </p:grpSpPr>
        <p:pic>
          <p:nvPicPr>
            <p:cNvPr id="3" name="Picture 2" descr="Полистирол — Википедия">
              <a:extLst>
                <a:ext uri="{FF2B5EF4-FFF2-40B4-BE49-F238E27FC236}">
                  <a16:creationId xmlns:a16="http://schemas.microsoft.com/office/drawing/2014/main" id="{3446E9F3-EAF9-4BD7-A138-55AA11E3695A}"/>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27448" y="3012241"/>
              <a:ext cx="1366005" cy="1628800"/>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1EDE2F21-98FD-4C63-AD82-55D3C2415F2F}"/>
                </a:ext>
              </a:extLst>
            </p:cNvPr>
            <p:cNvSpPr txBox="1"/>
            <p:nvPr/>
          </p:nvSpPr>
          <p:spPr bwMode="auto">
            <a:xfrm>
              <a:off x="1063290" y="4641041"/>
              <a:ext cx="1802347" cy="439602"/>
            </a:xfrm>
            <a:prstGeom prst="rect">
              <a:avLst/>
            </a:prstGeom>
            <a:noFill/>
          </p:spPr>
          <p:txBody>
            <a:bodyPr wrap="none" rtlCol="0">
              <a:spAutoFit/>
            </a:bodyPr>
            <a:lstStyle/>
            <a:p>
              <a:r>
                <a:rPr lang="ru-RU" sz="1600" dirty="0">
                  <a:solidFill>
                    <a:srgbClr val="374151"/>
                  </a:solidFill>
                  <a:latin typeface="Söhne"/>
                </a:rPr>
                <a:t>Полистирол</a:t>
              </a:r>
            </a:p>
          </p:txBody>
        </p:sp>
      </p:grpSp>
      <p:grpSp>
        <p:nvGrpSpPr>
          <p:cNvPr id="13" name="Группа 12">
            <a:extLst>
              <a:ext uri="{FF2B5EF4-FFF2-40B4-BE49-F238E27FC236}">
                <a16:creationId xmlns:a16="http://schemas.microsoft.com/office/drawing/2014/main" id="{8A35E627-B5F6-4060-8D76-70D904E9D08E}"/>
              </a:ext>
            </a:extLst>
          </p:cNvPr>
          <p:cNvGrpSpPr/>
          <p:nvPr/>
        </p:nvGrpSpPr>
        <p:grpSpPr>
          <a:xfrm>
            <a:off x="8199573" y="2873555"/>
            <a:ext cx="6094324" cy="1727639"/>
            <a:chOff x="8252040" y="2890298"/>
            <a:chExt cx="6094324" cy="1727639"/>
          </a:xfrm>
        </p:grpSpPr>
        <p:sp>
          <p:nvSpPr>
            <p:cNvPr id="21" name="TextBox 20">
              <a:extLst>
                <a:ext uri="{FF2B5EF4-FFF2-40B4-BE49-F238E27FC236}">
                  <a16:creationId xmlns:a16="http://schemas.microsoft.com/office/drawing/2014/main" id="{519F525C-0192-4FAA-8E13-BCC24880A906}"/>
                </a:ext>
              </a:extLst>
            </p:cNvPr>
            <p:cNvSpPr txBox="1"/>
            <p:nvPr/>
          </p:nvSpPr>
          <p:spPr>
            <a:xfrm>
              <a:off x="8252040" y="4094717"/>
              <a:ext cx="6094324" cy="523220"/>
            </a:xfrm>
            <a:prstGeom prst="rect">
              <a:avLst/>
            </a:prstGeom>
            <a:noFill/>
          </p:spPr>
          <p:txBody>
            <a:bodyPr wrap="square">
              <a:spAutoFit/>
            </a:bodyPr>
            <a:lstStyle/>
            <a:p>
              <a:pPr>
                <a:defRPr/>
              </a:pPr>
              <a:r>
                <a:rPr lang="ru-RU" sz="1400" dirty="0">
                  <a:solidFill>
                    <a:srgbClr val="374151"/>
                  </a:solidFill>
                  <a:latin typeface="Söhne"/>
                </a:rPr>
                <a:t>2-фенил-5-(4’-бифенил)</a:t>
              </a:r>
            </a:p>
            <a:p>
              <a:pPr>
                <a:defRPr/>
              </a:pPr>
              <a:r>
                <a:rPr lang="ru-RU" sz="1400" dirty="0">
                  <a:solidFill>
                    <a:srgbClr val="374151"/>
                  </a:solidFill>
                  <a:latin typeface="Söhne"/>
                </a:rPr>
                <a:t>-1,3,4-оксадиазол (PBD)</a:t>
              </a:r>
            </a:p>
          </p:txBody>
        </p:sp>
        <p:pic>
          <p:nvPicPr>
            <p:cNvPr id="22" name="Рисунок 21">
              <a:extLst>
                <a:ext uri="{FF2B5EF4-FFF2-40B4-BE49-F238E27FC236}">
                  <a16:creationId xmlns:a16="http://schemas.microsoft.com/office/drawing/2014/main" id="{2558A546-64B2-4D07-A433-4E686EEF1D9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bwMode="auto">
            <a:xfrm>
              <a:off x="8431188" y="2890298"/>
              <a:ext cx="1551012" cy="1233145"/>
            </a:xfrm>
            <a:prstGeom prst="rect">
              <a:avLst/>
            </a:prstGeom>
          </p:spPr>
        </p:pic>
      </p:grpSp>
      <p:cxnSp>
        <p:nvCxnSpPr>
          <p:cNvPr id="23" name="Прямая со стрелкой 22">
            <a:extLst>
              <a:ext uri="{FF2B5EF4-FFF2-40B4-BE49-F238E27FC236}">
                <a16:creationId xmlns:a16="http://schemas.microsoft.com/office/drawing/2014/main" id="{A9A7797C-D668-43D1-AFA2-81567DF483A3}"/>
              </a:ext>
            </a:extLst>
          </p:cNvPr>
          <p:cNvCxnSpPr>
            <a:cxnSpLocks/>
          </p:cNvCxnSpPr>
          <p:nvPr/>
        </p:nvCxnSpPr>
        <p:spPr bwMode="auto">
          <a:xfrm>
            <a:off x="8803136" y="2245644"/>
            <a:ext cx="144016" cy="79208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26" name="Группа 25">
            <a:extLst>
              <a:ext uri="{FF2B5EF4-FFF2-40B4-BE49-F238E27FC236}">
                <a16:creationId xmlns:a16="http://schemas.microsoft.com/office/drawing/2014/main" id="{81A17FC6-E0D5-474D-B032-E59AD599EB29}"/>
              </a:ext>
            </a:extLst>
          </p:cNvPr>
          <p:cNvGrpSpPr/>
          <p:nvPr/>
        </p:nvGrpSpPr>
        <p:grpSpPr>
          <a:xfrm>
            <a:off x="941133" y="3164642"/>
            <a:ext cx="1234633" cy="1592955"/>
            <a:chOff x="995185" y="3012241"/>
            <a:chExt cx="1802347" cy="2068402"/>
          </a:xfrm>
        </p:grpSpPr>
        <p:pic>
          <p:nvPicPr>
            <p:cNvPr id="27" name="Picture 2" descr="Полистирол — Википедия">
              <a:extLst>
                <a:ext uri="{FF2B5EF4-FFF2-40B4-BE49-F238E27FC236}">
                  <a16:creationId xmlns:a16="http://schemas.microsoft.com/office/drawing/2014/main" id="{416916E1-E476-4526-AC54-720805773521}"/>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27448" y="3012241"/>
              <a:ext cx="1366005" cy="1628800"/>
            </a:xfrm>
            <a:prstGeom prst="rect">
              <a:avLst/>
            </a:prstGeom>
            <a:noFill/>
            <a:extLst>
              <a:ext uri="{909E8E84-426E-40DD-AFC4-6F175D3DCCD1}">
                <a14:hiddenFill xmlns:a14="http://schemas.microsoft.com/office/drawing/2010/main">
                  <a:solidFill>
                    <a:srgbClr val="FFFFFF"/>
                  </a:solidFill>
                </a14:hiddenFill>
              </a:ext>
            </a:extLst>
          </p:spPr>
        </p:pic>
        <p:sp>
          <p:nvSpPr>
            <p:cNvPr id="28" name="TextBox 27">
              <a:extLst>
                <a:ext uri="{FF2B5EF4-FFF2-40B4-BE49-F238E27FC236}">
                  <a16:creationId xmlns:a16="http://schemas.microsoft.com/office/drawing/2014/main" id="{098EDB30-1367-4872-B670-360BFB68BE9F}"/>
                </a:ext>
              </a:extLst>
            </p:cNvPr>
            <p:cNvSpPr txBox="1"/>
            <p:nvPr/>
          </p:nvSpPr>
          <p:spPr bwMode="auto">
            <a:xfrm>
              <a:off x="995185" y="4641041"/>
              <a:ext cx="1802347" cy="439602"/>
            </a:xfrm>
            <a:prstGeom prst="rect">
              <a:avLst/>
            </a:prstGeom>
            <a:noFill/>
          </p:spPr>
          <p:txBody>
            <a:bodyPr wrap="none" rtlCol="0">
              <a:spAutoFit/>
            </a:bodyPr>
            <a:lstStyle/>
            <a:p>
              <a:r>
                <a:rPr lang="ru-RU" sz="1600" dirty="0">
                  <a:solidFill>
                    <a:srgbClr val="374151"/>
                  </a:solidFill>
                  <a:latin typeface="Söhne"/>
                </a:rPr>
                <a:t>Полистирол</a:t>
              </a:r>
            </a:p>
          </p:txBody>
        </p:sp>
      </p:grpSp>
      <p:cxnSp>
        <p:nvCxnSpPr>
          <p:cNvPr id="29" name="Прямая со стрелкой 28">
            <a:extLst>
              <a:ext uri="{FF2B5EF4-FFF2-40B4-BE49-F238E27FC236}">
                <a16:creationId xmlns:a16="http://schemas.microsoft.com/office/drawing/2014/main" id="{F54CA9C8-5668-489B-B981-7226020F2AA6}"/>
              </a:ext>
            </a:extLst>
          </p:cNvPr>
          <p:cNvCxnSpPr>
            <a:cxnSpLocks/>
          </p:cNvCxnSpPr>
          <p:nvPr/>
        </p:nvCxnSpPr>
        <p:spPr bwMode="auto">
          <a:xfrm flipH="1">
            <a:off x="7579000" y="2245644"/>
            <a:ext cx="385067" cy="6704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80D13EA0-673C-48DE-9A9B-0745F52DEAEE}"/>
              </a:ext>
            </a:extLst>
          </p:cNvPr>
          <p:cNvSpPr txBox="1"/>
          <p:nvPr/>
        </p:nvSpPr>
        <p:spPr bwMode="auto">
          <a:xfrm>
            <a:off x="1666182" y="1255532"/>
            <a:ext cx="3964547" cy="830997"/>
          </a:xfrm>
          <a:prstGeom prst="rect">
            <a:avLst/>
          </a:prstGeom>
          <a:noFill/>
        </p:spPr>
        <p:txBody>
          <a:bodyPr wrap="none" rtlCol="0">
            <a:spAutoFit/>
          </a:bodyPr>
          <a:lstStyle/>
          <a:p>
            <a:r>
              <a:rPr lang="ru-RU" sz="2400" dirty="0">
                <a:solidFill>
                  <a:srgbClr val="374151"/>
                </a:solidFill>
                <a:latin typeface="Söhne"/>
              </a:rPr>
              <a:t>Стандартный состав </a:t>
            </a:r>
          </a:p>
          <a:p>
            <a:r>
              <a:rPr lang="ru-RU" sz="2400" dirty="0">
                <a:solidFill>
                  <a:srgbClr val="374151"/>
                </a:solidFill>
                <a:latin typeface="Söhne"/>
              </a:rPr>
              <a:t>Время высвечивания (2,5 </a:t>
            </a:r>
            <a:r>
              <a:rPr lang="ru-RU" sz="2400" dirty="0" err="1">
                <a:solidFill>
                  <a:srgbClr val="374151"/>
                </a:solidFill>
                <a:latin typeface="Söhne"/>
              </a:rPr>
              <a:t>нс</a:t>
            </a:r>
            <a:r>
              <a:rPr lang="ru-RU" sz="2400" dirty="0">
                <a:solidFill>
                  <a:srgbClr val="374151"/>
                </a:solidFill>
                <a:latin typeface="Söhne"/>
              </a:rPr>
              <a:t>)</a:t>
            </a:r>
          </a:p>
        </p:txBody>
      </p:sp>
      <p:sp>
        <p:nvSpPr>
          <p:cNvPr id="38" name="TextBox 37">
            <a:extLst>
              <a:ext uri="{FF2B5EF4-FFF2-40B4-BE49-F238E27FC236}">
                <a16:creationId xmlns:a16="http://schemas.microsoft.com/office/drawing/2014/main" id="{2F24459D-E3FE-4BF3-ACB0-19B4F1A216A6}"/>
              </a:ext>
            </a:extLst>
          </p:cNvPr>
          <p:cNvSpPr txBox="1"/>
          <p:nvPr/>
        </p:nvSpPr>
        <p:spPr bwMode="auto">
          <a:xfrm>
            <a:off x="7269178" y="1290237"/>
            <a:ext cx="4187365" cy="830997"/>
          </a:xfrm>
          <a:prstGeom prst="rect">
            <a:avLst/>
          </a:prstGeom>
          <a:noFill/>
        </p:spPr>
        <p:txBody>
          <a:bodyPr wrap="none" rtlCol="0">
            <a:spAutoFit/>
          </a:bodyPr>
          <a:lstStyle/>
          <a:p>
            <a:r>
              <a:rPr lang="ru-RU" sz="2400" dirty="0">
                <a:solidFill>
                  <a:srgbClr val="374151"/>
                </a:solidFill>
                <a:latin typeface="Söhne"/>
              </a:rPr>
              <a:t>Быстрый состав</a:t>
            </a:r>
          </a:p>
          <a:p>
            <a:r>
              <a:rPr lang="ru-RU" sz="2400" dirty="0">
                <a:solidFill>
                  <a:srgbClr val="374151"/>
                </a:solidFill>
                <a:latin typeface="Söhne"/>
              </a:rPr>
              <a:t>Время высвечивания (</a:t>
            </a:r>
            <a:r>
              <a:rPr lang="en-US" sz="2400" dirty="0">
                <a:solidFill>
                  <a:srgbClr val="374151"/>
                </a:solidFill>
                <a:latin typeface="Söhne"/>
              </a:rPr>
              <a:t>&lt;</a:t>
            </a:r>
            <a:r>
              <a:rPr lang="ru-RU" sz="2400" dirty="0">
                <a:solidFill>
                  <a:srgbClr val="374151"/>
                </a:solidFill>
                <a:latin typeface="Söhne"/>
              </a:rPr>
              <a:t> 0,8 </a:t>
            </a:r>
            <a:r>
              <a:rPr lang="ru-RU" sz="2400" dirty="0" err="1">
                <a:solidFill>
                  <a:srgbClr val="374151"/>
                </a:solidFill>
                <a:latin typeface="Söhne"/>
              </a:rPr>
              <a:t>нс</a:t>
            </a:r>
            <a:r>
              <a:rPr lang="ru-RU" sz="2400" dirty="0">
                <a:solidFill>
                  <a:srgbClr val="374151"/>
                </a:solidFill>
                <a:latin typeface="Söhne"/>
              </a:rPr>
              <a:t>)</a:t>
            </a:r>
          </a:p>
        </p:txBody>
      </p:sp>
      <p:pic>
        <p:nvPicPr>
          <p:cNvPr id="30" name="Рисунок 29">
            <a:extLst>
              <a:ext uri="{FF2B5EF4-FFF2-40B4-BE49-F238E27FC236}">
                <a16:creationId xmlns:a16="http://schemas.microsoft.com/office/drawing/2014/main" id="{7D8B5C0E-D742-45E9-8D52-999183DB87A3}"/>
              </a:ext>
            </a:extLst>
          </p:cNvPr>
          <p:cNvPicPr>
            <a:picLocks noChangeAspect="1"/>
          </p:cNvPicPr>
          <p:nvPr/>
        </p:nvPicPr>
        <p:blipFill>
          <a:blip r:embed="rId8"/>
          <a:stretch>
            <a:fillRect/>
          </a:stretch>
        </p:blipFill>
        <p:spPr bwMode="auto">
          <a:xfrm>
            <a:off x="10049507" y="3074373"/>
            <a:ext cx="1293754" cy="983253"/>
          </a:xfrm>
          <a:prstGeom prst="rect">
            <a:avLst/>
          </a:prstGeom>
        </p:spPr>
      </p:pic>
      <p:sp>
        <p:nvSpPr>
          <p:cNvPr id="31" name="TextBox 30">
            <a:extLst>
              <a:ext uri="{FF2B5EF4-FFF2-40B4-BE49-F238E27FC236}">
                <a16:creationId xmlns:a16="http://schemas.microsoft.com/office/drawing/2014/main" id="{389FF148-B1AC-499C-8795-4024E5955CEC}"/>
              </a:ext>
            </a:extLst>
          </p:cNvPr>
          <p:cNvSpPr txBox="1"/>
          <p:nvPr/>
        </p:nvSpPr>
        <p:spPr bwMode="auto">
          <a:xfrm>
            <a:off x="10183813" y="4073400"/>
            <a:ext cx="1274708" cy="338554"/>
          </a:xfrm>
          <a:prstGeom prst="rect">
            <a:avLst/>
          </a:prstGeom>
          <a:noFill/>
        </p:spPr>
        <p:txBody>
          <a:bodyPr wrap="none" rtlCol="0">
            <a:spAutoFit/>
          </a:bodyPr>
          <a:lstStyle/>
          <a:p>
            <a:r>
              <a:rPr lang="ru-RU" sz="1600" dirty="0">
                <a:solidFill>
                  <a:srgbClr val="374151"/>
                </a:solidFill>
                <a:latin typeface="Times New Roman" panose="02020603050405020304" pitchFamily="18" charset="0"/>
                <a:cs typeface="Times New Roman" panose="02020603050405020304" pitchFamily="18" charset="0"/>
              </a:rPr>
              <a:t>Ацетофенон</a:t>
            </a:r>
          </a:p>
        </p:txBody>
      </p:sp>
      <p:cxnSp>
        <p:nvCxnSpPr>
          <p:cNvPr id="32" name="Прямая со стрелкой 31">
            <a:extLst>
              <a:ext uri="{FF2B5EF4-FFF2-40B4-BE49-F238E27FC236}">
                <a16:creationId xmlns:a16="http://schemas.microsoft.com/office/drawing/2014/main" id="{463584D6-E4C7-4E29-82EE-D4DA2533B7E9}"/>
              </a:ext>
            </a:extLst>
          </p:cNvPr>
          <p:cNvCxnSpPr>
            <a:cxnSpLocks/>
          </p:cNvCxnSpPr>
          <p:nvPr/>
        </p:nvCxnSpPr>
        <p:spPr bwMode="auto">
          <a:xfrm>
            <a:off x="9804600" y="2252107"/>
            <a:ext cx="549548" cy="73522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117800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id="{F2C2B81C-BDD0-476B-8608-F15185622919}"/>
              </a:ext>
            </a:extLst>
          </p:cNvPr>
          <p:cNvSpPr>
            <a:spLocks noGrp="1"/>
          </p:cNvSpPr>
          <p:nvPr>
            <p:ph type="sldNum" sz="quarter" idx="12"/>
          </p:nvPr>
        </p:nvSpPr>
        <p:spPr/>
        <p:txBody>
          <a:bodyPr/>
          <a:lstStyle/>
          <a:p>
            <a:pPr>
              <a:defRPr/>
            </a:pPr>
            <a:fld id="{8A10C794-CADB-40D1-8B01-E4BCE97B66C3}" type="slidenum">
              <a:rPr lang="ru-RU" smtClean="0"/>
              <a:pPr>
                <a:defRPr/>
              </a:pPr>
              <a:t>6</a:t>
            </a:fld>
            <a:endParaRPr lang="ru-RU"/>
          </a:p>
        </p:txBody>
      </p:sp>
      <p:pic>
        <p:nvPicPr>
          <p:cNvPr id="8" name="Picture 2">
            <a:extLst>
              <a:ext uri="{FF2B5EF4-FFF2-40B4-BE49-F238E27FC236}">
                <a16:creationId xmlns:a16="http://schemas.microsoft.com/office/drawing/2014/main" id="{F810A1BC-6AA9-4BD8-8D84-3CB932BE46C9}"/>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759" b="30985"/>
          <a:stretch/>
        </p:blipFill>
        <p:spPr bwMode="auto">
          <a:xfrm>
            <a:off x="308518" y="1230286"/>
            <a:ext cx="3144964" cy="3009704"/>
          </a:xfrm>
          <a:prstGeom prst="rect">
            <a:avLst/>
          </a:prstGeom>
          <a:ln>
            <a:noFill/>
          </a:ln>
          <a:effectLst>
            <a:softEdge rad="50800"/>
          </a:effectLst>
          <a:extLst>
            <a:ext uri="{909E8E84-426E-40DD-AFC4-6F175D3DCCD1}">
              <a14:hiddenFill xmlns:a14="http://schemas.microsoft.com/office/drawing/2010/main">
                <a:solidFill>
                  <a:srgbClr val="FFFFFF"/>
                </a:solidFill>
              </a14:hiddenFill>
            </a:ext>
          </a:extLst>
        </p:spPr>
      </p:pic>
      <p:sp>
        <p:nvSpPr>
          <p:cNvPr id="9" name="Заголовок 1">
            <a:extLst>
              <a:ext uri="{FF2B5EF4-FFF2-40B4-BE49-F238E27FC236}">
                <a16:creationId xmlns:a16="http://schemas.microsoft.com/office/drawing/2014/main" id="{36ED660D-6012-41A3-9F76-549530799D61}"/>
              </a:ext>
            </a:extLst>
          </p:cNvPr>
          <p:cNvSpPr txBox="1">
            <a:spLocks/>
          </p:cNvSpPr>
          <p:nvPr/>
        </p:nvSpPr>
        <p:spPr bwMode="auto">
          <a:xfrm>
            <a:off x="282855" y="501290"/>
            <a:ext cx="10515600" cy="790190"/>
          </a:xfrm>
          <a:prstGeom prst="rect">
            <a:avLst/>
          </a:prstGeom>
        </p:spPr>
        <p:txBody>
          <a:bodyPr>
            <a:normAutofit/>
          </a:bodyPr>
          <a:lstStyle>
            <a:lvl1pPr algn="l" defTabSz="914400">
              <a:lnSpc>
                <a:spcPct val="90000"/>
              </a:lnSpc>
              <a:spcBef>
                <a:spcPts val="0"/>
              </a:spcBef>
              <a:buNone/>
              <a:defRPr sz="4400">
                <a:solidFill>
                  <a:schemeClr val="tx1"/>
                </a:solidFill>
                <a:latin typeface="+mj-lt"/>
                <a:ea typeface="+mj-ea"/>
                <a:cs typeface="+mj-cs"/>
              </a:defRPr>
            </a:lvl1pPr>
          </a:lstStyle>
          <a:p>
            <a:pPr>
              <a:defRPr/>
            </a:pPr>
            <a:r>
              <a:rPr lang="ru-RU" sz="3200" dirty="0">
                <a:solidFill>
                  <a:srgbClr val="002060"/>
                </a:solidFill>
                <a:latin typeface="Arial Black"/>
                <a:cs typeface="Times New Roman"/>
              </a:rPr>
              <a:t>Внедрение отечественных люминофоров</a:t>
            </a:r>
            <a:endParaRPr lang="ru-RU" sz="3200" dirty="0"/>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90446" y="4735488"/>
            <a:ext cx="188595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0" name="Группа 9">
            <a:extLst>
              <a:ext uri="{FF2B5EF4-FFF2-40B4-BE49-F238E27FC236}">
                <a16:creationId xmlns:a16="http://schemas.microsoft.com/office/drawing/2014/main" id="{4AD24DE4-A00F-4A0F-8CC6-DA214FCEF42C}"/>
              </a:ext>
            </a:extLst>
          </p:cNvPr>
          <p:cNvGrpSpPr/>
          <p:nvPr/>
        </p:nvGrpSpPr>
        <p:grpSpPr>
          <a:xfrm>
            <a:off x="3065589" y="5012480"/>
            <a:ext cx="2664296" cy="1285187"/>
            <a:chOff x="3669443" y="3347312"/>
            <a:chExt cx="3563612" cy="1644461"/>
          </a:xfrm>
        </p:grpSpPr>
        <p:pic>
          <p:nvPicPr>
            <p:cNvPr id="11" name="Picture 6">
              <a:extLst>
                <a:ext uri="{FF2B5EF4-FFF2-40B4-BE49-F238E27FC236}">
                  <a16:creationId xmlns:a16="http://schemas.microsoft.com/office/drawing/2014/main" id="{A3AB9E6C-94F1-42D5-BBC2-C986F306280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335409">
              <a:off x="3889168" y="3347312"/>
              <a:ext cx="2729721" cy="95231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3FB748BA-BFAB-49B2-B5E3-165A918CE4C4}"/>
                </a:ext>
              </a:extLst>
            </p:cNvPr>
            <p:cNvSpPr txBox="1"/>
            <p:nvPr/>
          </p:nvSpPr>
          <p:spPr>
            <a:xfrm>
              <a:off x="3669443" y="4558576"/>
              <a:ext cx="3563612" cy="433197"/>
            </a:xfrm>
            <a:prstGeom prst="rect">
              <a:avLst/>
            </a:prstGeom>
            <a:noFill/>
          </p:spPr>
          <p:txBody>
            <a:bodyPr wrap="square" rtlCol="0">
              <a:spAutoFit/>
            </a:bodyPr>
            <a:lstStyle/>
            <a:p>
              <a:r>
                <a:rPr lang="ru-RU" sz="1600" dirty="0">
                  <a:solidFill>
                    <a:srgbClr val="374151"/>
                  </a:solidFill>
                  <a:latin typeface="Söhne"/>
                  <a:cs typeface="Times New Roman" panose="02020603050405020304" pitchFamily="18" charset="0"/>
                </a:rPr>
                <a:t>4-(4-йодфенил)стильбен</a:t>
              </a:r>
            </a:p>
          </p:txBody>
        </p:sp>
      </p:grpSp>
      <p:pic>
        <p:nvPicPr>
          <p:cNvPr id="1028" name="Picture 4" descr="Метилбензол структурная формула"/>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48252" y="1545374"/>
            <a:ext cx="1362075" cy="781051"/>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Полифенилэтен, Полифенилэтилен структурная формула"/>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25525" y="1545374"/>
            <a:ext cx="2352675" cy="866776"/>
          </a:xfrm>
          <a:prstGeom prst="rect">
            <a:avLst/>
          </a:prstGeom>
          <a:noFill/>
          <a:extLst>
            <a:ext uri="{909E8E84-426E-40DD-AFC4-6F175D3DCCD1}">
              <a14:hiddenFill xmlns:a14="http://schemas.microsoft.com/office/drawing/2010/main">
                <a:solidFill>
                  <a:srgbClr val="FFFFFF"/>
                </a:solidFill>
              </a14:hiddenFill>
            </a:ext>
          </a:extLst>
        </p:spPr>
      </p:pic>
      <p:grpSp>
        <p:nvGrpSpPr>
          <p:cNvPr id="15" name="Группа 14">
            <a:extLst>
              <a:ext uri="{FF2B5EF4-FFF2-40B4-BE49-F238E27FC236}">
                <a16:creationId xmlns:a16="http://schemas.microsoft.com/office/drawing/2014/main" id="{75FC71AC-9713-4B7F-9687-F8904DFF9EB0}"/>
              </a:ext>
            </a:extLst>
          </p:cNvPr>
          <p:cNvGrpSpPr/>
          <p:nvPr/>
        </p:nvGrpSpPr>
        <p:grpSpPr>
          <a:xfrm>
            <a:off x="183501" y="4474431"/>
            <a:ext cx="2051938" cy="1977838"/>
            <a:chOff x="1360672" y="1539258"/>
            <a:chExt cx="2473471" cy="2782653"/>
          </a:xfrm>
        </p:grpSpPr>
        <p:pic>
          <p:nvPicPr>
            <p:cNvPr id="16" name="Picture 2">
              <a:extLst>
                <a:ext uri="{FF2B5EF4-FFF2-40B4-BE49-F238E27FC236}">
                  <a16:creationId xmlns:a16="http://schemas.microsoft.com/office/drawing/2014/main" id="{F7CD4954-8E2A-44AC-8D2A-0C1E603215C3}"/>
                </a:ext>
              </a:extLst>
            </p:cNvPr>
            <p:cNvPicPr>
              <a:picLocks noChangeAspect="1" noChangeArrowheads="1"/>
            </p:cNvPicPr>
            <p:nvPr/>
          </p:nvPicPr>
          <p:blipFill>
            <a:blip r:embed="rId8">
              <a:extLst>
                <a:ext uri="{BEBA8EAE-BF5A-486C-A8C5-ECC9F3942E4B}">
                  <a14:imgProps xmlns:a14="http://schemas.microsoft.com/office/drawing/2010/main">
                    <a14:imgLayer r:embed="rId9">
                      <a14:imgEffect>
                        <a14:backgroundRemoval t="3000" b="98000" l="9778" r="89778">
                          <a14:foregroundMark x1="54222" y1="22000" x2="54222" y2="22000"/>
                          <a14:foregroundMark x1="53778" y1="24500" x2="53778" y2="24500"/>
                          <a14:foregroundMark x1="49333" y1="24500" x2="49333" y2="24500"/>
                          <a14:foregroundMark x1="46222" y1="20000" x2="43111" y2="17000"/>
                          <a14:foregroundMark x1="40889" y1="12500" x2="46667" y2="6500"/>
                          <a14:foregroundMark x1="52889" y1="3000" x2="52889" y2="3000"/>
                          <a14:foregroundMark x1="55111" y1="8000" x2="51556" y2="9500"/>
                          <a14:foregroundMark x1="56000" y1="6000" x2="57333" y2="16000"/>
                          <a14:foregroundMark x1="59111" y1="9500" x2="62222" y2="18000"/>
                          <a14:foregroundMark x1="55556" y1="35500" x2="50667" y2="50000"/>
                          <a14:foregroundMark x1="55556" y1="42000" x2="55556" y2="32500"/>
                          <a14:foregroundMark x1="49333" y1="38500" x2="41333" y2="48500"/>
                          <a14:foregroundMark x1="57778" y1="49500" x2="60444" y2="47500"/>
                          <a14:foregroundMark x1="55556" y1="54000" x2="48000" y2="58500"/>
                          <a14:foregroundMark x1="49778" y1="59000" x2="49333" y2="61500"/>
                          <a14:foregroundMark x1="56000" y1="58000" x2="52000" y2="64500"/>
                          <a14:foregroundMark x1="53333" y1="69000" x2="53778" y2="81000"/>
                          <a14:foregroundMark x1="48000" y1="84500" x2="49778" y2="94500"/>
                          <a14:foregroundMark x1="60000" y1="75000" x2="44444" y2="94500"/>
                          <a14:foregroundMark x1="44444" y1="94500" x2="58667" y2="72500"/>
                          <a14:foregroundMark x1="58667" y1="72500" x2="45333" y2="96000"/>
                          <a14:foregroundMark x1="59556" y1="80000" x2="52889" y2="98000"/>
                          <a14:foregroundMark x1="61778" y1="88000" x2="52889" y2="96500"/>
                        </a14:backgroundRemoval>
                      </a14:imgEffect>
                    </a14:imgLayer>
                  </a14:imgProps>
                </a:ext>
                <a:ext uri="{28A0092B-C50C-407E-A947-70E740481C1C}">
                  <a14:useLocalDpi xmlns:a14="http://schemas.microsoft.com/office/drawing/2010/main" val="0"/>
                </a:ext>
              </a:extLst>
            </a:blip>
            <a:srcRect/>
            <a:stretch>
              <a:fillRect/>
            </a:stretch>
          </p:blipFill>
          <p:spPr bwMode="auto">
            <a:xfrm rot="16200000">
              <a:off x="1206081" y="1693849"/>
              <a:ext cx="2782653" cy="2473471"/>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35846392-462B-4339-B818-AD6200C1A02C}"/>
                </a:ext>
              </a:extLst>
            </p:cNvPr>
            <p:cNvSpPr txBox="1"/>
            <p:nvPr/>
          </p:nvSpPr>
          <p:spPr>
            <a:xfrm>
              <a:off x="1509481" y="3677285"/>
              <a:ext cx="1813328" cy="403046"/>
            </a:xfrm>
            <a:prstGeom prst="rect">
              <a:avLst/>
            </a:prstGeom>
            <a:noFill/>
          </p:spPr>
          <p:txBody>
            <a:bodyPr wrap="none" rtlCol="0">
              <a:spAutoFit/>
            </a:bodyPr>
            <a:lstStyle/>
            <a:p>
              <a:r>
                <a:rPr lang="ru-RU" sz="1600" dirty="0">
                  <a:solidFill>
                    <a:srgbClr val="374151"/>
                  </a:solidFill>
                  <a:latin typeface="Söhne"/>
                </a:rPr>
                <a:t>Пара-</a:t>
              </a:r>
              <a:r>
                <a:rPr lang="ru-RU" sz="1600" dirty="0" err="1">
                  <a:solidFill>
                    <a:srgbClr val="374151"/>
                  </a:solidFill>
                  <a:latin typeface="Söhne"/>
                </a:rPr>
                <a:t>терфенил</a:t>
              </a:r>
              <a:endParaRPr lang="ru-RU" sz="1600" dirty="0">
                <a:solidFill>
                  <a:srgbClr val="374151"/>
                </a:solidFill>
                <a:latin typeface="Söhne"/>
              </a:endParaRPr>
            </a:p>
          </p:txBody>
        </p:sp>
      </p:grpSp>
      <p:grpSp>
        <p:nvGrpSpPr>
          <p:cNvPr id="18" name="Группа 17">
            <a:extLst>
              <a:ext uri="{FF2B5EF4-FFF2-40B4-BE49-F238E27FC236}">
                <a16:creationId xmlns:a16="http://schemas.microsoft.com/office/drawing/2014/main" id="{1890BAA1-CF9D-40BE-ADCA-11FEFB92D174}"/>
              </a:ext>
            </a:extLst>
          </p:cNvPr>
          <p:cNvGrpSpPr/>
          <p:nvPr/>
        </p:nvGrpSpPr>
        <p:grpSpPr>
          <a:xfrm>
            <a:off x="6421685" y="4735488"/>
            <a:ext cx="2791149" cy="1582819"/>
            <a:chOff x="3357442" y="1688603"/>
            <a:chExt cx="3608414" cy="2037761"/>
          </a:xfrm>
        </p:grpSpPr>
        <p:pic>
          <p:nvPicPr>
            <p:cNvPr id="19" name="Picture 6">
              <a:extLst>
                <a:ext uri="{FF2B5EF4-FFF2-40B4-BE49-F238E27FC236}">
                  <a16:creationId xmlns:a16="http://schemas.microsoft.com/office/drawing/2014/main" id="{8AFB03EE-C979-4C0C-8B5B-B44779F2D636}"/>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758286" y="1688603"/>
              <a:ext cx="3124045" cy="1436733"/>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F40EC6B6-58AE-4529-8BBC-3E3BFAD5AE85}"/>
                </a:ext>
              </a:extLst>
            </p:cNvPr>
            <p:cNvSpPr txBox="1"/>
            <p:nvPr/>
          </p:nvSpPr>
          <p:spPr bwMode="auto">
            <a:xfrm>
              <a:off x="3357442" y="2973510"/>
              <a:ext cx="3608414" cy="752854"/>
            </a:xfrm>
            <a:prstGeom prst="rect">
              <a:avLst/>
            </a:prstGeom>
            <a:noFill/>
          </p:spPr>
          <p:txBody>
            <a:bodyPr wrap="none" rtlCol="0">
              <a:spAutoFit/>
            </a:bodyPr>
            <a:lstStyle/>
            <a:p>
              <a:pPr algn="ctr"/>
              <a:r>
                <a:rPr lang="ru-RU" sz="1600" dirty="0">
                  <a:solidFill>
                    <a:srgbClr val="374151"/>
                  </a:solidFill>
                  <a:latin typeface="Söhne"/>
                </a:rPr>
                <a:t>1,4-бис(5-фенилоксазол-2-ил)</a:t>
              </a:r>
            </a:p>
            <a:p>
              <a:pPr algn="ctr"/>
              <a:r>
                <a:rPr lang="ru-RU" sz="1600" dirty="0">
                  <a:solidFill>
                    <a:srgbClr val="374151"/>
                  </a:solidFill>
                  <a:latin typeface="Söhne"/>
                </a:rPr>
                <a:t>бензол</a:t>
              </a:r>
              <a:r>
                <a:rPr lang="en-US" sz="1600" dirty="0">
                  <a:solidFill>
                    <a:srgbClr val="374151"/>
                  </a:solidFill>
                  <a:latin typeface="Söhne"/>
                </a:rPr>
                <a:t>(POPOP)</a:t>
              </a:r>
              <a:endParaRPr lang="ru-RU" sz="1600" dirty="0">
                <a:solidFill>
                  <a:srgbClr val="374151"/>
                </a:solidFill>
                <a:latin typeface="Söhne"/>
              </a:endParaRPr>
            </a:p>
          </p:txBody>
        </p:sp>
      </p:grpSp>
      <p:sp>
        <p:nvSpPr>
          <p:cNvPr id="3" name="TextBox 2"/>
          <p:cNvSpPr txBox="1"/>
          <p:nvPr/>
        </p:nvSpPr>
        <p:spPr>
          <a:xfrm>
            <a:off x="9422932" y="5725580"/>
            <a:ext cx="2304256" cy="584775"/>
          </a:xfrm>
          <a:prstGeom prst="rect">
            <a:avLst/>
          </a:prstGeom>
          <a:noFill/>
        </p:spPr>
        <p:txBody>
          <a:bodyPr wrap="square" rtlCol="0">
            <a:spAutoFit/>
          </a:bodyPr>
          <a:lstStyle/>
          <a:p>
            <a:pPr algn="ctr"/>
            <a:r>
              <a:rPr lang="ru-RU" sz="1600" dirty="0">
                <a:latin typeface="Söhne"/>
              </a:rPr>
              <a:t>2,5-дифенилоксазол (РРО)</a:t>
            </a:r>
          </a:p>
        </p:txBody>
      </p:sp>
      <p:sp>
        <p:nvSpPr>
          <p:cNvPr id="4" name="TextBox 3"/>
          <p:cNvSpPr txBox="1"/>
          <p:nvPr/>
        </p:nvSpPr>
        <p:spPr>
          <a:xfrm>
            <a:off x="3655398" y="2598048"/>
            <a:ext cx="1892927" cy="369332"/>
          </a:xfrm>
          <a:prstGeom prst="rect">
            <a:avLst/>
          </a:prstGeom>
          <a:noFill/>
        </p:spPr>
        <p:txBody>
          <a:bodyPr wrap="square" rtlCol="0">
            <a:spAutoFit/>
          </a:bodyPr>
          <a:lstStyle/>
          <a:p>
            <a:r>
              <a:rPr lang="ru-RU" dirty="0"/>
              <a:t>Полистирол</a:t>
            </a:r>
          </a:p>
        </p:txBody>
      </p:sp>
      <p:sp>
        <p:nvSpPr>
          <p:cNvPr id="13" name="TextBox 12"/>
          <p:cNvSpPr txBox="1"/>
          <p:nvPr/>
        </p:nvSpPr>
        <p:spPr>
          <a:xfrm>
            <a:off x="6635755" y="2598048"/>
            <a:ext cx="1562679" cy="369332"/>
          </a:xfrm>
          <a:prstGeom prst="rect">
            <a:avLst/>
          </a:prstGeom>
          <a:noFill/>
        </p:spPr>
        <p:txBody>
          <a:bodyPr wrap="square" rtlCol="0">
            <a:spAutoFit/>
          </a:bodyPr>
          <a:lstStyle/>
          <a:p>
            <a:r>
              <a:rPr lang="ru-RU" dirty="0"/>
              <a:t>Толуол</a:t>
            </a:r>
          </a:p>
        </p:txBody>
      </p:sp>
      <p:cxnSp>
        <p:nvCxnSpPr>
          <p:cNvPr id="21" name="Прямая соединительная линия 20"/>
          <p:cNvCxnSpPr/>
          <p:nvPr/>
        </p:nvCxnSpPr>
        <p:spPr>
          <a:xfrm>
            <a:off x="6096000" y="1291480"/>
            <a:ext cx="0" cy="4987907"/>
          </a:xfrm>
          <a:prstGeom prst="line">
            <a:avLst/>
          </a:prstGeom>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183501" y="4148381"/>
            <a:ext cx="4709374" cy="646331"/>
          </a:xfrm>
          <a:prstGeom prst="rect">
            <a:avLst/>
          </a:prstGeom>
          <a:noFill/>
        </p:spPr>
        <p:txBody>
          <a:bodyPr wrap="square" rtlCol="0">
            <a:spAutoFit/>
          </a:bodyPr>
          <a:lstStyle/>
          <a:p>
            <a:r>
              <a:rPr lang="ru-RU" dirty="0"/>
              <a:t>Рис.</a:t>
            </a:r>
            <a:r>
              <a:rPr lang="en-US" dirty="0"/>
              <a:t>3</a:t>
            </a:r>
            <a:r>
              <a:rPr lang="ru-RU" dirty="0"/>
              <a:t> Пластмассовый сцинтиллятор с отечественными люминофорами</a:t>
            </a:r>
          </a:p>
        </p:txBody>
      </p:sp>
      <p:sp>
        <p:nvSpPr>
          <p:cNvPr id="28" name="TextBox 27"/>
          <p:cNvSpPr txBox="1"/>
          <p:nvPr/>
        </p:nvSpPr>
        <p:spPr>
          <a:xfrm>
            <a:off x="8391481" y="4004879"/>
            <a:ext cx="3494682" cy="646331"/>
          </a:xfrm>
          <a:prstGeom prst="rect">
            <a:avLst/>
          </a:prstGeom>
          <a:noFill/>
        </p:spPr>
        <p:txBody>
          <a:bodyPr wrap="square" rtlCol="0">
            <a:spAutoFit/>
          </a:bodyPr>
          <a:lstStyle/>
          <a:p>
            <a:r>
              <a:rPr lang="ru-RU" dirty="0"/>
              <a:t>Рис.</a:t>
            </a:r>
            <a:r>
              <a:rPr lang="en-US" dirty="0"/>
              <a:t>4</a:t>
            </a:r>
            <a:r>
              <a:rPr lang="ru-RU" dirty="0"/>
              <a:t> Жидкий сцинтиллятор с отечественными люминофорами</a:t>
            </a:r>
          </a:p>
        </p:txBody>
      </p:sp>
      <p:pic>
        <p:nvPicPr>
          <p:cNvPr id="2050" name="Picture 2">
            <a:extLst>
              <a:ext uri="{FF2B5EF4-FFF2-40B4-BE49-F238E27FC236}">
                <a16:creationId xmlns:a16="http://schemas.microsoft.com/office/drawing/2014/main" id="{C259C076-A2C4-4282-B607-002E9D4D174E}"/>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8176504" y="1360521"/>
            <a:ext cx="3665642" cy="2749234"/>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57873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id="{F2C2B81C-BDD0-476B-8608-F15185622919}"/>
              </a:ext>
            </a:extLst>
          </p:cNvPr>
          <p:cNvSpPr>
            <a:spLocks noGrp="1"/>
          </p:cNvSpPr>
          <p:nvPr>
            <p:ph type="sldNum" sz="quarter" idx="12"/>
          </p:nvPr>
        </p:nvSpPr>
        <p:spPr/>
        <p:txBody>
          <a:bodyPr/>
          <a:lstStyle/>
          <a:p>
            <a:pPr>
              <a:defRPr/>
            </a:pPr>
            <a:fld id="{8A10C794-CADB-40D1-8B01-E4BCE97B66C3}" type="slidenum">
              <a:rPr lang="ru-RU" smtClean="0"/>
              <a:pPr>
                <a:defRPr/>
              </a:pPr>
              <a:t>7</a:t>
            </a:fld>
            <a:endParaRPr lang="ru-RU"/>
          </a:p>
        </p:txBody>
      </p:sp>
      <p:pic>
        <p:nvPicPr>
          <p:cNvPr id="12" name="Рисунок 11">
            <a:extLst>
              <a:ext uri="{FF2B5EF4-FFF2-40B4-BE49-F238E27FC236}">
                <a16:creationId xmlns:a16="http://schemas.microsoft.com/office/drawing/2014/main" id="{0C944AEC-52BD-46B6-A25E-02351AAD430D}"/>
              </a:ext>
            </a:extLst>
          </p:cNvPr>
          <p:cNvPicPr>
            <a:picLocks noChangeAspect="1"/>
          </p:cNvPicPr>
          <p:nvPr/>
        </p:nvPicPr>
        <p:blipFill>
          <a:blip r:embed="rId3"/>
          <a:stretch>
            <a:fillRect/>
          </a:stretch>
        </p:blipFill>
        <p:spPr>
          <a:xfrm>
            <a:off x="460469" y="1387246"/>
            <a:ext cx="3107366" cy="4045774"/>
          </a:xfrm>
          <a:prstGeom prst="rect">
            <a:avLst/>
          </a:prstGeom>
          <a:effectLst>
            <a:softEdge rad="63500"/>
          </a:effectLst>
        </p:spPr>
      </p:pic>
      <p:pic>
        <p:nvPicPr>
          <p:cNvPr id="1026" name="Picture 2">
            <a:extLst>
              <a:ext uri="{FF2B5EF4-FFF2-40B4-BE49-F238E27FC236}">
                <a16:creationId xmlns:a16="http://schemas.microsoft.com/office/drawing/2014/main" id="{5127B910-8BFE-44F5-949C-A575B77C92F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27447" y="1321901"/>
            <a:ext cx="3143948" cy="4176464"/>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
        <p:nvSpPr>
          <p:cNvPr id="6" name="Заголовок 1">
            <a:extLst>
              <a:ext uri="{FF2B5EF4-FFF2-40B4-BE49-F238E27FC236}">
                <a16:creationId xmlns:a16="http://schemas.microsoft.com/office/drawing/2014/main" id="{2F50204D-EF9E-4BF9-99B4-836A54C3114E}"/>
              </a:ext>
            </a:extLst>
          </p:cNvPr>
          <p:cNvSpPr txBox="1">
            <a:spLocks/>
          </p:cNvSpPr>
          <p:nvPr/>
        </p:nvSpPr>
        <p:spPr bwMode="auto">
          <a:xfrm>
            <a:off x="587263" y="404665"/>
            <a:ext cx="10515600" cy="864096"/>
          </a:xfrm>
          <a:prstGeom prst="rect">
            <a:avLst/>
          </a:prstGeom>
        </p:spPr>
        <p:txBody>
          <a:bodyPr/>
          <a:lstStyle>
            <a:lvl1pPr algn="l" defTabSz="914400">
              <a:lnSpc>
                <a:spcPct val="90000"/>
              </a:lnSpc>
              <a:spcBef>
                <a:spcPts val="0"/>
              </a:spcBef>
              <a:buNone/>
              <a:defRPr sz="4400">
                <a:solidFill>
                  <a:schemeClr val="tx1"/>
                </a:solidFill>
                <a:latin typeface="+mj-lt"/>
                <a:ea typeface="+mj-ea"/>
                <a:cs typeface="+mj-cs"/>
              </a:defRPr>
            </a:lvl1pPr>
          </a:lstStyle>
          <a:p>
            <a:pPr>
              <a:defRPr/>
            </a:pPr>
            <a:r>
              <a:rPr lang="ru-RU" dirty="0">
                <a:solidFill>
                  <a:srgbClr val="002060"/>
                </a:solidFill>
                <a:latin typeface="Arial Black"/>
                <a:cs typeface="Times New Roman"/>
              </a:rPr>
              <a:t>Типовые испытания</a:t>
            </a:r>
            <a:endParaRPr lang="ru-RU" dirty="0"/>
          </a:p>
        </p:txBody>
      </p:sp>
      <p:cxnSp>
        <p:nvCxnSpPr>
          <p:cNvPr id="4" name="Прямая соединительная линия 3"/>
          <p:cNvCxnSpPr>
            <a:cxnSpLocks/>
          </p:cNvCxnSpPr>
          <p:nvPr/>
        </p:nvCxnSpPr>
        <p:spPr>
          <a:xfrm>
            <a:off x="4007768" y="1268761"/>
            <a:ext cx="0" cy="5040559"/>
          </a:xfrm>
          <a:prstGeom prst="line">
            <a:avLst/>
          </a:prstGeom>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191344" y="5442547"/>
            <a:ext cx="3600400" cy="646331"/>
          </a:xfrm>
          <a:prstGeom prst="rect">
            <a:avLst/>
          </a:prstGeom>
          <a:noFill/>
        </p:spPr>
        <p:txBody>
          <a:bodyPr wrap="square" rtlCol="0">
            <a:spAutoFit/>
          </a:bodyPr>
          <a:lstStyle/>
          <a:p>
            <a:r>
              <a:rPr lang="ru-RU" dirty="0"/>
              <a:t>Рис.</a:t>
            </a:r>
            <a:r>
              <a:rPr lang="en-US" dirty="0"/>
              <a:t> 5 </a:t>
            </a:r>
            <a:r>
              <a:rPr lang="ru-RU" dirty="0"/>
              <a:t>Испытания сцинтилляторов на вибрационную устойчивость.</a:t>
            </a:r>
          </a:p>
        </p:txBody>
      </p:sp>
      <p:sp>
        <p:nvSpPr>
          <p:cNvPr id="11" name="TextBox 10"/>
          <p:cNvSpPr txBox="1"/>
          <p:nvPr/>
        </p:nvSpPr>
        <p:spPr>
          <a:xfrm>
            <a:off x="4079775" y="5433020"/>
            <a:ext cx="3600400" cy="646331"/>
          </a:xfrm>
          <a:prstGeom prst="rect">
            <a:avLst/>
          </a:prstGeom>
          <a:noFill/>
        </p:spPr>
        <p:txBody>
          <a:bodyPr wrap="square" rtlCol="0">
            <a:spAutoFit/>
          </a:bodyPr>
          <a:lstStyle/>
          <a:p>
            <a:r>
              <a:rPr lang="ru-RU" dirty="0"/>
              <a:t>Рис.</a:t>
            </a:r>
            <a:r>
              <a:rPr lang="en-US" dirty="0"/>
              <a:t> </a:t>
            </a:r>
            <a:r>
              <a:rPr lang="ru-RU" dirty="0"/>
              <a:t>6</a:t>
            </a:r>
            <a:r>
              <a:rPr lang="en-US" dirty="0"/>
              <a:t> </a:t>
            </a:r>
            <a:r>
              <a:rPr lang="ru-RU" dirty="0"/>
              <a:t>Испытания сцинтилляторов в климатической камере.</a:t>
            </a:r>
          </a:p>
        </p:txBody>
      </p:sp>
      <p:cxnSp>
        <p:nvCxnSpPr>
          <p:cNvPr id="9" name="Прямая соединительная линия 8">
            <a:extLst>
              <a:ext uri="{FF2B5EF4-FFF2-40B4-BE49-F238E27FC236}">
                <a16:creationId xmlns:a16="http://schemas.microsoft.com/office/drawing/2014/main" id="{C26F8EA7-535D-47F5-8E2A-C939ED61BF91}"/>
              </a:ext>
            </a:extLst>
          </p:cNvPr>
          <p:cNvCxnSpPr>
            <a:cxnSpLocks/>
          </p:cNvCxnSpPr>
          <p:nvPr/>
        </p:nvCxnSpPr>
        <p:spPr>
          <a:xfrm>
            <a:off x="7896200" y="1268761"/>
            <a:ext cx="0" cy="5040559"/>
          </a:xfrm>
          <a:prstGeom prst="line">
            <a:avLst/>
          </a:prstGeom>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8F88151C-FFB3-4733-82A1-C7B9D3FA2A50}"/>
              </a:ext>
            </a:extLst>
          </p:cNvPr>
          <p:cNvSpPr txBox="1"/>
          <p:nvPr/>
        </p:nvSpPr>
        <p:spPr>
          <a:xfrm>
            <a:off x="8313754" y="5498365"/>
            <a:ext cx="3600400" cy="369332"/>
          </a:xfrm>
          <a:prstGeom prst="rect">
            <a:avLst/>
          </a:prstGeom>
          <a:noFill/>
        </p:spPr>
        <p:txBody>
          <a:bodyPr wrap="square" rtlCol="0">
            <a:spAutoFit/>
          </a:bodyPr>
          <a:lstStyle/>
          <a:p>
            <a:r>
              <a:rPr lang="ru-RU" dirty="0"/>
              <a:t>Рис.</a:t>
            </a:r>
            <a:r>
              <a:rPr lang="en-US" dirty="0"/>
              <a:t> </a:t>
            </a:r>
            <a:r>
              <a:rPr lang="ru-RU" dirty="0"/>
              <a:t>7 Измерение </a:t>
            </a:r>
            <a:r>
              <a:rPr lang="ru-RU" dirty="0" err="1"/>
              <a:t>световыхода</a:t>
            </a:r>
            <a:r>
              <a:rPr lang="en-US" dirty="0"/>
              <a:t>.</a:t>
            </a:r>
            <a:endParaRPr lang="ru-RU" dirty="0"/>
          </a:p>
        </p:txBody>
      </p:sp>
      <p:sp>
        <p:nvSpPr>
          <p:cNvPr id="5" name="Rectangle 2">
            <a:extLst>
              <a:ext uri="{FF2B5EF4-FFF2-40B4-BE49-F238E27FC236}">
                <a16:creationId xmlns:a16="http://schemas.microsoft.com/office/drawing/2014/main" id="{7A63CF73-3370-43C6-B24F-3FBC26EA67F4}"/>
              </a:ext>
            </a:extLst>
          </p:cNvPr>
          <p:cNvSpPr>
            <a:spLocks noChangeArrowheads="1"/>
          </p:cNvSpPr>
          <p:nvPr/>
        </p:nvSpPr>
        <p:spPr bwMode="auto">
          <a:xfrm>
            <a:off x="9198295" y="1141743"/>
            <a:ext cx="9816460" cy="3728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ru-RU"/>
          </a:p>
        </p:txBody>
      </p:sp>
      <p:pic>
        <p:nvPicPr>
          <p:cNvPr id="1025" name="Picture 1">
            <a:extLst>
              <a:ext uri="{FF2B5EF4-FFF2-40B4-BE49-F238E27FC236}">
                <a16:creationId xmlns:a16="http://schemas.microsoft.com/office/drawing/2014/main" id="{D365BFEC-C476-4872-B587-782D7824D4C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14966" y="2029435"/>
            <a:ext cx="4215842" cy="3149878"/>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4500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Заголовок 1"/>
          <p:cNvSpPr>
            <a:spLocks noGrp="1"/>
          </p:cNvSpPr>
          <p:nvPr>
            <p:ph type="title"/>
          </p:nvPr>
        </p:nvSpPr>
        <p:spPr bwMode="auto">
          <a:xfrm>
            <a:off x="622442" y="136525"/>
            <a:ext cx="10515600" cy="1325563"/>
          </a:xfrm>
        </p:spPr>
        <p:txBody>
          <a:bodyPr>
            <a:normAutofit/>
          </a:bodyPr>
          <a:lstStyle/>
          <a:p>
            <a:pPr>
              <a:defRPr/>
            </a:pPr>
            <a:r>
              <a:rPr lang="ru-RU" sz="3200" dirty="0">
                <a:solidFill>
                  <a:srgbClr val="002060"/>
                </a:solidFill>
                <a:latin typeface="Arial Black"/>
                <a:cs typeface="Times New Roman"/>
              </a:rPr>
              <a:t>Время высвечивания</a:t>
            </a:r>
            <a:endParaRPr lang="ru-RU" dirty="0"/>
          </a:p>
        </p:txBody>
      </p:sp>
      <p:sp>
        <p:nvSpPr>
          <p:cNvPr id="3" name="Объект 2"/>
          <p:cNvSpPr>
            <a:spLocks noGrp="1"/>
          </p:cNvSpPr>
          <p:nvPr>
            <p:ph idx="1"/>
          </p:nvPr>
        </p:nvSpPr>
        <p:spPr bwMode="auto">
          <a:xfrm>
            <a:off x="119336" y="5085184"/>
            <a:ext cx="11953328" cy="1083637"/>
          </a:xfrm>
        </p:spPr>
        <p:txBody>
          <a:bodyPr>
            <a:normAutofit/>
          </a:bodyPr>
          <a:lstStyle/>
          <a:p>
            <a:pPr marL="0" indent="0">
              <a:buNone/>
              <a:defRPr/>
            </a:pPr>
            <a:r>
              <a:rPr lang="ru-RU" sz="2400" b="1" dirty="0">
                <a:cs typeface="Times New Roman"/>
              </a:rPr>
              <a:t>Время высвечивания </a:t>
            </a:r>
            <a:r>
              <a:rPr lang="ru-RU" sz="2400" dirty="0">
                <a:cs typeface="Times New Roman"/>
              </a:rPr>
              <a:t>- </a:t>
            </a:r>
            <a:r>
              <a:rPr lang="ru-RU" sz="2400" dirty="0"/>
              <a:t>это характеристика сцинтиллятора, показывающая время, в течение которого энергия заряженной частицы, поглощенной сцинтиллятором преобразуется в световое излучение.</a:t>
            </a:r>
            <a:r>
              <a:rPr lang="ru-RU" sz="2400" dirty="0">
                <a:latin typeface="Arial Black"/>
                <a:cs typeface="Times New Roman"/>
              </a:rPr>
              <a:t> </a:t>
            </a:r>
          </a:p>
          <a:p>
            <a:pPr marL="0" indent="0">
              <a:buNone/>
              <a:defRPr/>
            </a:pPr>
            <a:endParaRPr lang="ru-RU" sz="3600" dirty="0"/>
          </a:p>
        </p:txBody>
      </p:sp>
      <p:sp>
        <p:nvSpPr>
          <p:cNvPr id="4" name="Номер слайда 3"/>
          <p:cNvSpPr>
            <a:spLocks noGrp="1"/>
          </p:cNvSpPr>
          <p:nvPr>
            <p:ph type="sldNum" sz="quarter" idx="12"/>
          </p:nvPr>
        </p:nvSpPr>
        <p:spPr bwMode="auto"/>
        <p:txBody>
          <a:bodyPr/>
          <a:lstStyle/>
          <a:p>
            <a:pPr>
              <a:defRPr/>
            </a:pPr>
            <a:fld id="{8A10C794-CADB-40D1-8B01-E4BCE97B66C3}" type="slidenum">
              <a:rPr lang="ru-RU"/>
              <a:pPr>
                <a:defRPr/>
              </a:pPr>
              <a:t>8</a:t>
            </a:fld>
            <a:endParaRPr lang="ru-RU"/>
          </a:p>
        </p:txBody>
      </p:sp>
      <p:sp>
        <p:nvSpPr>
          <p:cNvPr id="6" name="TextBox 5"/>
          <p:cNvSpPr txBox="1"/>
          <p:nvPr/>
        </p:nvSpPr>
        <p:spPr>
          <a:xfrm>
            <a:off x="5447928" y="1557819"/>
            <a:ext cx="5184576" cy="830997"/>
          </a:xfrm>
          <a:prstGeom prst="rect">
            <a:avLst/>
          </a:prstGeom>
          <a:noFill/>
        </p:spPr>
        <p:txBody>
          <a:bodyPr wrap="square" rtlCol="0">
            <a:spAutoFit/>
          </a:bodyPr>
          <a:lstStyle/>
          <a:p>
            <a:r>
              <a:rPr lang="ru-RU" sz="2400" dirty="0"/>
              <a:t>«быстрые» пластмассовые сцинтилляторы ≤ 0,8 </a:t>
            </a:r>
            <a:r>
              <a:rPr lang="ru-RU" sz="2400" dirty="0" err="1"/>
              <a:t>нс</a:t>
            </a:r>
            <a:r>
              <a:rPr lang="ru-RU" sz="2400" dirty="0"/>
              <a:t>. </a:t>
            </a:r>
          </a:p>
        </p:txBody>
      </p:sp>
      <p:sp>
        <p:nvSpPr>
          <p:cNvPr id="8" name="TextBox 7"/>
          <p:cNvSpPr txBox="1"/>
          <p:nvPr/>
        </p:nvSpPr>
        <p:spPr>
          <a:xfrm>
            <a:off x="5447928" y="3284984"/>
            <a:ext cx="6048672" cy="830997"/>
          </a:xfrm>
          <a:prstGeom prst="rect">
            <a:avLst/>
          </a:prstGeom>
          <a:noFill/>
        </p:spPr>
        <p:txBody>
          <a:bodyPr wrap="square" rtlCol="0">
            <a:spAutoFit/>
          </a:bodyPr>
          <a:lstStyle/>
          <a:p>
            <a:r>
              <a:rPr lang="ru-RU" sz="2400" dirty="0"/>
              <a:t>«стандартные» пластмассовые сцинтилляторы &gt; 0,8 </a:t>
            </a:r>
            <a:r>
              <a:rPr lang="ru-RU" sz="2400" dirty="0" err="1"/>
              <a:t>нс</a:t>
            </a:r>
            <a:r>
              <a:rPr lang="ru-RU" sz="2400" dirty="0"/>
              <a:t>.</a:t>
            </a:r>
          </a:p>
        </p:txBody>
      </p:sp>
      <p:sp>
        <p:nvSpPr>
          <p:cNvPr id="5" name="TextBox 4">
            <a:extLst>
              <a:ext uri="{FF2B5EF4-FFF2-40B4-BE49-F238E27FC236}">
                <a16:creationId xmlns:a16="http://schemas.microsoft.com/office/drawing/2014/main" id="{48316C72-B869-48BD-88CB-7FABEDA563DD}"/>
              </a:ext>
            </a:extLst>
          </p:cNvPr>
          <p:cNvSpPr txBox="1"/>
          <p:nvPr/>
        </p:nvSpPr>
        <p:spPr>
          <a:xfrm>
            <a:off x="401570" y="4747667"/>
            <a:ext cx="5622422" cy="369332"/>
          </a:xfrm>
          <a:prstGeom prst="rect">
            <a:avLst/>
          </a:prstGeom>
          <a:noFill/>
        </p:spPr>
        <p:txBody>
          <a:bodyPr wrap="square" rtlCol="0">
            <a:spAutoFit/>
          </a:bodyPr>
          <a:lstStyle/>
          <a:p>
            <a:r>
              <a:rPr lang="ru-RU" dirty="0"/>
              <a:t>Рис.</a:t>
            </a:r>
            <a:r>
              <a:rPr lang="en-US" dirty="0"/>
              <a:t> </a:t>
            </a:r>
            <a:r>
              <a:rPr lang="ru-RU" dirty="0"/>
              <a:t>8 График зависимости числа событий от времени.</a:t>
            </a:r>
          </a:p>
        </p:txBody>
      </p:sp>
      <p:pic>
        <p:nvPicPr>
          <p:cNvPr id="10" name="Рисунок 9">
            <a:extLst>
              <a:ext uri="{FF2B5EF4-FFF2-40B4-BE49-F238E27FC236}">
                <a16:creationId xmlns:a16="http://schemas.microsoft.com/office/drawing/2014/main" id="{A9E35CA1-1BC7-4800-E1BE-AB9EABFE39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6424" y="1374777"/>
            <a:ext cx="3619500" cy="3343275"/>
          </a:xfrm>
          <a:prstGeom prst="rect">
            <a:avLst/>
          </a:prstGeom>
        </p:spPr>
      </p:pic>
    </p:spTree>
    <p:extLst>
      <p:ext uri="{BB962C8B-B14F-4D97-AF65-F5344CB8AC3E}">
        <p14:creationId xmlns:p14="http://schemas.microsoft.com/office/powerpoint/2010/main" val="30426623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Номер слайда 1"/>
          <p:cNvSpPr>
            <a:spLocks noGrp="1"/>
          </p:cNvSpPr>
          <p:nvPr>
            <p:ph type="sldNum" sz="quarter" idx="12"/>
          </p:nvPr>
        </p:nvSpPr>
        <p:spPr bwMode="auto"/>
        <p:txBody>
          <a:bodyPr/>
          <a:lstStyle/>
          <a:p>
            <a:pPr>
              <a:defRPr/>
            </a:pPr>
            <a:fld id="{8A10C794-CADB-40D1-8B01-E4BCE97B66C3}" type="slidenum">
              <a:rPr lang="ru-RU"/>
              <a:pPr>
                <a:defRPr/>
              </a:pPr>
              <a:t>9</a:t>
            </a:fld>
            <a:endParaRPr lang="ru-RU"/>
          </a:p>
        </p:txBody>
      </p:sp>
      <p:sp>
        <p:nvSpPr>
          <p:cNvPr id="4" name="TextBox 3"/>
          <p:cNvSpPr txBox="1"/>
          <p:nvPr/>
        </p:nvSpPr>
        <p:spPr bwMode="auto">
          <a:xfrm>
            <a:off x="551384" y="602916"/>
            <a:ext cx="10243334" cy="584775"/>
          </a:xfrm>
          <a:prstGeom prst="rect">
            <a:avLst/>
          </a:prstGeom>
          <a:noFill/>
        </p:spPr>
        <p:txBody>
          <a:bodyPr wrap="square" rtlCol="0">
            <a:spAutoFit/>
          </a:bodyPr>
          <a:lstStyle/>
          <a:p>
            <a:pPr>
              <a:defRPr/>
            </a:pPr>
            <a:r>
              <a:rPr lang="ru-RU" sz="3200" dirty="0">
                <a:solidFill>
                  <a:srgbClr val="002060"/>
                </a:solidFill>
                <a:latin typeface="Arial Black"/>
                <a:ea typeface="+mj-ea"/>
                <a:cs typeface="Times New Roman"/>
              </a:rPr>
              <a:t>Получение сцинтиллятора типа ПС-Б</a:t>
            </a:r>
          </a:p>
        </p:txBody>
      </p:sp>
      <p:grpSp>
        <p:nvGrpSpPr>
          <p:cNvPr id="12" name="Группа 11">
            <a:extLst>
              <a:ext uri="{FF2B5EF4-FFF2-40B4-BE49-F238E27FC236}">
                <a16:creationId xmlns:a16="http://schemas.microsoft.com/office/drawing/2014/main" id="{F8FE69B3-0FCD-4D9B-8954-0A524503FE5E}"/>
              </a:ext>
            </a:extLst>
          </p:cNvPr>
          <p:cNvGrpSpPr/>
          <p:nvPr/>
        </p:nvGrpSpPr>
        <p:grpSpPr>
          <a:xfrm>
            <a:off x="1061339" y="2261322"/>
            <a:ext cx="1521416" cy="2070650"/>
            <a:chOff x="958171" y="3012241"/>
            <a:chExt cx="1802347" cy="2288203"/>
          </a:xfrm>
        </p:grpSpPr>
        <p:pic>
          <p:nvPicPr>
            <p:cNvPr id="13" name="Picture 2" descr="Полистирол — Википедия">
              <a:extLst>
                <a:ext uri="{FF2B5EF4-FFF2-40B4-BE49-F238E27FC236}">
                  <a16:creationId xmlns:a16="http://schemas.microsoft.com/office/drawing/2014/main" id="{0D3C3128-274E-46D9-821F-69FA3F3523D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27448" y="3012241"/>
              <a:ext cx="1366005" cy="1628800"/>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9E95A1D1-CCE6-4758-A8B6-DFD9DA05BD59}"/>
                </a:ext>
              </a:extLst>
            </p:cNvPr>
            <p:cNvSpPr txBox="1"/>
            <p:nvPr/>
          </p:nvSpPr>
          <p:spPr bwMode="auto">
            <a:xfrm>
              <a:off x="958171" y="4860842"/>
              <a:ext cx="1802347" cy="439602"/>
            </a:xfrm>
            <a:prstGeom prst="rect">
              <a:avLst/>
            </a:prstGeom>
            <a:noFill/>
          </p:spPr>
          <p:txBody>
            <a:bodyPr wrap="none" rtlCol="0">
              <a:spAutoFit/>
            </a:bodyPr>
            <a:lstStyle/>
            <a:p>
              <a:r>
                <a:rPr lang="ru-RU" sz="1600" dirty="0">
                  <a:solidFill>
                    <a:srgbClr val="374151"/>
                  </a:solidFill>
                  <a:latin typeface="Söhne"/>
                </a:rPr>
                <a:t>Полистирол</a:t>
              </a:r>
            </a:p>
          </p:txBody>
        </p:sp>
      </p:grpSp>
      <p:sp>
        <p:nvSpPr>
          <p:cNvPr id="6" name="Прямоугольник: скругленные углы 5">
            <a:extLst>
              <a:ext uri="{FF2B5EF4-FFF2-40B4-BE49-F238E27FC236}">
                <a16:creationId xmlns:a16="http://schemas.microsoft.com/office/drawing/2014/main" id="{86BA47D5-120A-4F4B-AC22-6C485EE8F555}"/>
              </a:ext>
            </a:extLst>
          </p:cNvPr>
          <p:cNvSpPr/>
          <p:nvPr/>
        </p:nvSpPr>
        <p:spPr>
          <a:xfrm>
            <a:off x="1055440" y="1988840"/>
            <a:ext cx="5472608" cy="2448272"/>
          </a:xfrm>
          <a:prstGeom prst="roundRect">
            <a:avLst/>
          </a:prstGeom>
          <a:solidFill>
            <a:schemeClr val="accent6">
              <a:lumMod val="60000"/>
              <a:lumOff val="40000"/>
              <a:alpha val="13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2" name="TextBox 21">
            <a:extLst>
              <a:ext uri="{FF2B5EF4-FFF2-40B4-BE49-F238E27FC236}">
                <a16:creationId xmlns:a16="http://schemas.microsoft.com/office/drawing/2014/main" id="{DAA4F3AE-51B0-4554-9391-2E0CBD44B834}"/>
              </a:ext>
            </a:extLst>
          </p:cNvPr>
          <p:cNvSpPr txBox="1"/>
          <p:nvPr/>
        </p:nvSpPr>
        <p:spPr bwMode="auto">
          <a:xfrm>
            <a:off x="6861029" y="5782705"/>
            <a:ext cx="4798010" cy="369332"/>
          </a:xfrm>
          <a:prstGeom prst="rect">
            <a:avLst/>
          </a:prstGeom>
          <a:noFill/>
        </p:spPr>
        <p:txBody>
          <a:bodyPr wrap="square" rtlCol="0">
            <a:spAutoFit/>
          </a:bodyPr>
          <a:lstStyle/>
          <a:p>
            <a:r>
              <a:rPr lang="ru-RU" dirty="0">
                <a:solidFill>
                  <a:srgbClr val="374151"/>
                </a:solidFill>
                <a:latin typeface="Calibri" panose="020F0502020204030204" pitchFamily="34" charset="0"/>
                <a:cs typeface="Calibri" panose="020F0502020204030204" pitchFamily="34" charset="0"/>
              </a:rPr>
              <a:t>Рис. 10 Термическая камера (</a:t>
            </a:r>
            <a:r>
              <a:rPr lang="ru-RU" dirty="0" err="1">
                <a:solidFill>
                  <a:srgbClr val="374151"/>
                </a:solidFill>
                <a:latin typeface="Calibri" panose="020F0502020204030204" pitchFamily="34" charset="0"/>
                <a:cs typeface="Calibri" panose="020F0502020204030204" pitchFamily="34" charset="0"/>
              </a:rPr>
              <a:t>полимеризатор</a:t>
            </a:r>
            <a:r>
              <a:rPr lang="ru-RU" dirty="0">
                <a:solidFill>
                  <a:srgbClr val="374151"/>
                </a:solidFill>
                <a:latin typeface="Calibri" panose="020F0502020204030204" pitchFamily="34" charset="0"/>
                <a:cs typeface="Calibri" panose="020F0502020204030204" pitchFamily="34" charset="0"/>
              </a:rPr>
              <a:t>)</a:t>
            </a:r>
            <a:r>
              <a:rPr lang="en-US" dirty="0">
                <a:solidFill>
                  <a:srgbClr val="374151"/>
                </a:solidFill>
                <a:latin typeface="Calibri" panose="020F0502020204030204" pitchFamily="34" charset="0"/>
                <a:cs typeface="Calibri" panose="020F0502020204030204" pitchFamily="34" charset="0"/>
              </a:rPr>
              <a:t>.</a:t>
            </a:r>
            <a:endParaRPr lang="ru-RU" dirty="0">
              <a:solidFill>
                <a:srgbClr val="374151"/>
              </a:solidFill>
              <a:latin typeface="Calibri" panose="020F0502020204030204" pitchFamily="34" charset="0"/>
              <a:cs typeface="Calibri" panose="020F0502020204030204" pitchFamily="34" charset="0"/>
            </a:endParaRPr>
          </a:p>
        </p:txBody>
      </p:sp>
      <p:pic>
        <p:nvPicPr>
          <p:cNvPr id="18" name="Рисунок 17">
            <a:extLst>
              <a:ext uri="{FF2B5EF4-FFF2-40B4-BE49-F238E27FC236}">
                <a16:creationId xmlns:a16="http://schemas.microsoft.com/office/drawing/2014/main" id="{B3827A9A-31FB-4254-9370-9DEBDC32044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bwMode="auto">
          <a:xfrm>
            <a:off x="8040216" y="1445574"/>
            <a:ext cx="2439637" cy="4337131"/>
          </a:xfrm>
          <a:prstGeom prst="rect">
            <a:avLst/>
          </a:prstGeom>
          <a:ln>
            <a:noFill/>
          </a:ln>
          <a:effectLst>
            <a:softEdge rad="112500"/>
          </a:effectLst>
        </p:spPr>
      </p:pic>
      <p:grpSp>
        <p:nvGrpSpPr>
          <p:cNvPr id="24" name="Группа 23">
            <a:extLst>
              <a:ext uri="{FF2B5EF4-FFF2-40B4-BE49-F238E27FC236}">
                <a16:creationId xmlns:a16="http://schemas.microsoft.com/office/drawing/2014/main" id="{5FDA5278-C6B2-4C93-9A5D-3CDC9BC02B30}"/>
              </a:ext>
            </a:extLst>
          </p:cNvPr>
          <p:cNvGrpSpPr/>
          <p:nvPr/>
        </p:nvGrpSpPr>
        <p:grpSpPr>
          <a:xfrm>
            <a:off x="2526653" y="2440538"/>
            <a:ext cx="2530181" cy="1965190"/>
            <a:chOff x="8265439" y="3184150"/>
            <a:chExt cx="2530181" cy="1965190"/>
          </a:xfrm>
        </p:grpSpPr>
        <p:sp>
          <p:nvSpPr>
            <p:cNvPr id="25" name="TextBox 24">
              <a:extLst>
                <a:ext uri="{FF2B5EF4-FFF2-40B4-BE49-F238E27FC236}">
                  <a16:creationId xmlns:a16="http://schemas.microsoft.com/office/drawing/2014/main" id="{A66DAF1F-6C11-4EA9-AA86-E8E6D1DBE1BF}"/>
                </a:ext>
              </a:extLst>
            </p:cNvPr>
            <p:cNvSpPr txBox="1"/>
            <p:nvPr/>
          </p:nvSpPr>
          <p:spPr>
            <a:xfrm>
              <a:off x="8265439" y="4564565"/>
              <a:ext cx="2530181" cy="584775"/>
            </a:xfrm>
            <a:prstGeom prst="rect">
              <a:avLst/>
            </a:prstGeom>
            <a:noFill/>
          </p:spPr>
          <p:txBody>
            <a:bodyPr wrap="square">
              <a:spAutoFit/>
            </a:bodyPr>
            <a:lstStyle/>
            <a:p>
              <a:pPr>
                <a:defRPr/>
              </a:pPr>
              <a:r>
                <a:rPr lang="ru-RU" sz="1600" dirty="0">
                  <a:solidFill>
                    <a:srgbClr val="374151"/>
                  </a:solidFill>
                  <a:latin typeface="Times New Roman" panose="02020603050405020304" pitchFamily="18" charset="0"/>
                  <a:cs typeface="Times New Roman" panose="02020603050405020304" pitchFamily="18" charset="0"/>
                </a:rPr>
                <a:t>2-фенил-5-(4’-бифенил)</a:t>
              </a:r>
            </a:p>
            <a:p>
              <a:pPr>
                <a:defRPr/>
              </a:pPr>
              <a:r>
                <a:rPr lang="ru-RU" sz="1600" dirty="0">
                  <a:solidFill>
                    <a:srgbClr val="374151"/>
                  </a:solidFill>
                  <a:latin typeface="Times New Roman" panose="02020603050405020304" pitchFamily="18" charset="0"/>
                  <a:cs typeface="Times New Roman" panose="02020603050405020304" pitchFamily="18" charset="0"/>
                </a:rPr>
                <a:t>-1,3,4-оксадиазол (PBD)</a:t>
              </a:r>
            </a:p>
          </p:txBody>
        </p:sp>
        <p:pic>
          <p:nvPicPr>
            <p:cNvPr id="26" name="Рисунок 25">
              <a:extLst>
                <a:ext uri="{FF2B5EF4-FFF2-40B4-BE49-F238E27FC236}">
                  <a16:creationId xmlns:a16="http://schemas.microsoft.com/office/drawing/2014/main" id="{0D30568C-5715-4E3A-853E-52C513BBDE7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bwMode="auto">
            <a:xfrm>
              <a:off x="8655025" y="3184150"/>
              <a:ext cx="1551012" cy="1233145"/>
            </a:xfrm>
            <a:prstGeom prst="rect">
              <a:avLst/>
            </a:prstGeom>
          </p:spPr>
        </p:pic>
      </p:grpSp>
      <p:pic>
        <p:nvPicPr>
          <p:cNvPr id="27" name="Рисунок 26">
            <a:extLst>
              <a:ext uri="{FF2B5EF4-FFF2-40B4-BE49-F238E27FC236}">
                <a16:creationId xmlns:a16="http://schemas.microsoft.com/office/drawing/2014/main" id="{348689EF-6C3E-4429-9C96-590280AEB3B8}"/>
              </a:ext>
            </a:extLst>
          </p:cNvPr>
          <p:cNvPicPr>
            <a:picLocks noChangeAspect="1"/>
          </p:cNvPicPr>
          <p:nvPr/>
        </p:nvPicPr>
        <p:blipFill>
          <a:blip r:embed="rId6"/>
          <a:stretch>
            <a:fillRect/>
          </a:stretch>
        </p:blipFill>
        <p:spPr bwMode="auto">
          <a:xfrm>
            <a:off x="5026174" y="2543160"/>
            <a:ext cx="1293754" cy="983253"/>
          </a:xfrm>
          <a:prstGeom prst="rect">
            <a:avLst/>
          </a:prstGeom>
        </p:spPr>
      </p:pic>
      <p:sp>
        <p:nvSpPr>
          <p:cNvPr id="28" name="TextBox 27">
            <a:extLst>
              <a:ext uri="{FF2B5EF4-FFF2-40B4-BE49-F238E27FC236}">
                <a16:creationId xmlns:a16="http://schemas.microsoft.com/office/drawing/2014/main" id="{9D0F2A92-046B-48F2-B7FA-16E6B47C4850}"/>
              </a:ext>
            </a:extLst>
          </p:cNvPr>
          <p:cNvSpPr txBox="1"/>
          <p:nvPr/>
        </p:nvSpPr>
        <p:spPr bwMode="auto">
          <a:xfrm>
            <a:off x="5068735" y="3835936"/>
            <a:ext cx="1274708" cy="338554"/>
          </a:xfrm>
          <a:prstGeom prst="rect">
            <a:avLst/>
          </a:prstGeom>
          <a:noFill/>
        </p:spPr>
        <p:txBody>
          <a:bodyPr wrap="none" rtlCol="0">
            <a:spAutoFit/>
          </a:bodyPr>
          <a:lstStyle/>
          <a:p>
            <a:r>
              <a:rPr lang="ru-RU" sz="1600" dirty="0">
                <a:solidFill>
                  <a:srgbClr val="374151"/>
                </a:solidFill>
                <a:latin typeface="Times New Roman" panose="02020603050405020304" pitchFamily="18" charset="0"/>
                <a:cs typeface="Times New Roman" panose="02020603050405020304" pitchFamily="18" charset="0"/>
              </a:rPr>
              <a:t>Ацетофенон</a:t>
            </a:r>
          </a:p>
        </p:txBody>
      </p:sp>
      <p:sp>
        <p:nvSpPr>
          <p:cNvPr id="3" name="TextBox 2">
            <a:extLst>
              <a:ext uri="{FF2B5EF4-FFF2-40B4-BE49-F238E27FC236}">
                <a16:creationId xmlns:a16="http://schemas.microsoft.com/office/drawing/2014/main" id="{4567D40A-3FFD-4AA1-9528-5750B4A6672E}"/>
              </a:ext>
            </a:extLst>
          </p:cNvPr>
          <p:cNvSpPr txBox="1"/>
          <p:nvPr/>
        </p:nvSpPr>
        <p:spPr>
          <a:xfrm>
            <a:off x="1271464" y="4581128"/>
            <a:ext cx="5256584" cy="369332"/>
          </a:xfrm>
          <a:prstGeom prst="rect">
            <a:avLst/>
          </a:prstGeom>
          <a:noFill/>
        </p:spPr>
        <p:txBody>
          <a:bodyPr wrap="square" rtlCol="0">
            <a:spAutoFit/>
          </a:bodyPr>
          <a:lstStyle/>
          <a:p>
            <a:r>
              <a:rPr lang="ru-RU" dirty="0"/>
              <a:t>Рис.</a:t>
            </a:r>
            <a:r>
              <a:rPr lang="en-US" dirty="0"/>
              <a:t> </a:t>
            </a:r>
            <a:r>
              <a:rPr lang="ru-RU" dirty="0"/>
              <a:t>9 Компоненты ПС-Б.</a:t>
            </a:r>
          </a:p>
        </p:txBody>
      </p:sp>
    </p:spTree>
    <p:extLst>
      <p:ext uri="{BB962C8B-B14F-4D97-AF65-F5344CB8AC3E}">
        <p14:creationId xmlns:p14="http://schemas.microsoft.com/office/powerpoint/2010/main" val="2224909468"/>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a:ea typeface="Arial"/>
        <a:cs typeface="Arial"/>
      </a:majorFont>
      <a:minorFont>
        <a:latin typeface="Calibri"/>
        <a:ea typeface="Arial"/>
        <a:cs typeface="Arial"/>
      </a:minorFont>
    </a:fontScheme>
    <a:fmtScheme name="Стандартная">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a:ea typeface="Arial"/>
        <a:cs typeface="Arial"/>
      </a:majorFont>
      <a:minorFont>
        <a:latin typeface="Calibri"/>
        <a:ea typeface="Arial"/>
        <a:cs typeface="Arial"/>
      </a:minorFont>
    </a:fontScheme>
    <a:fmtScheme name="Стандартная">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4989</TotalTime>
  <Words>1669</Words>
  <Application>Microsoft Office PowerPoint</Application>
  <DocSecurity>0</DocSecurity>
  <PresentationFormat>Широкоэкранный</PresentationFormat>
  <Paragraphs>205</Paragraphs>
  <Slides>18</Slides>
  <Notes>17</Notes>
  <HiddenSlides>1</HiddenSlides>
  <MMClips>0</MMClips>
  <ScaleCrop>false</ScaleCrop>
  <HeadingPairs>
    <vt:vector size="6" baseType="variant">
      <vt:variant>
        <vt:lpstr>Использованные шрифты</vt:lpstr>
      </vt:variant>
      <vt:variant>
        <vt:i4>7</vt:i4>
      </vt:variant>
      <vt:variant>
        <vt:lpstr>Тема</vt:lpstr>
      </vt:variant>
      <vt:variant>
        <vt:i4>1</vt:i4>
      </vt:variant>
      <vt:variant>
        <vt:lpstr>Заголовки слайдов</vt:lpstr>
      </vt:variant>
      <vt:variant>
        <vt:i4>18</vt:i4>
      </vt:variant>
    </vt:vector>
  </HeadingPairs>
  <TitlesOfParts>
    <vt:vector size="26" baseType="lpstr">
      <vt:lpstr>Arial</vt:lpstr>
      <vt:lpstr>Arial Black</vt:lpstr>
      <vt:lpstr>Calibri</vt:lpstr>
      <vt:lpstr>Calibri Light</vt:lpstr>
      <vt:lpstr>Söhne</vt:lpstr>
      <vt:lpstr>Times New Roman</vt:lpstr>
      <vt:lpstr>Wingdings</vt:lpstr>
      <vt:lpstr>Тема Office</vt:lpstr>
      <vt:lpstr>«Новые методы контроля временных характеристик быстродействующих сцинтилляторов»</vt:lpstr>
      <vt:lpstr>Презентация PowerPoint</vt:lpstr>
      <vt:lpstr>Пластмассовый сцинтиллятор</vt:lpstr>
      <vt:lpstr>Область применения</vt:lpstr>
      <vt:lpstr>Используемые компоненты сцинтилляторов</vt:lpstr>
      <vt:lpstr>Презентация PowerPoint</vt:lpstr>
      <vt:lpstr>Презентация PowerPoint</vt:lpstr>
      <vt:lpstr>Время высвечивания</vt:lpstr>
      <vt:lpstr>Презентация PowerPoint</vt:lpstr>
      <vt:lpstr>Презентация PowerPoint</vt:lpstr>
      <vt:lpstr>Измерение временных характеристик</vt:lpstr>
      <vt:lpstr>Измерение временных характеристик</vt:lpstr>
      <vt:lpstr>Измерение временных характеристик</vt:lpstr>
      <vt:lpstr>Измерение временных характеристик</vt:lpstr>
      <vt:lpstr>Сравнение результатов</vt:lpstr>
      <vt:lpstr>Сравнение результатов</vt:lpstr>
      <vt:lpstr>Презентация PowerPoint</vt:lpstr>
      <vt:lpstr>Презентация PowerPoint</vt:lpstr>
    </vt:vector>
  </TitlesOfParts>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Перспективы развития производства пластмассовых сцинтилляторов до 2024 г. в рамках импортозамещения</dc:title>
  <dc:creator>Пользователь</dc:creator>
  <cp:lastModifiedBy>Пользователь</cp:lastModifiedBy>
  <cp:revision>347</cp:revision>
  <dcterms:created xsi:type="dcterms:W3CDTF">2022-10-11T11:13:46Z</dcterms:created>
  <dcterms:modified xsi:type="dcterms:W3CDTF">2023-10-17T13:09:25Z</dcterms:modified>
  <dc:identifier/>
  <dc:language/>
  <cp:version/>
</cp:coreProperties>
</file>